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61" r:id="rId2"/>
    <p:sldId id="260"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guide id="3" pos="845">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12" autoAdjust="0"/>
    <p:restoredTop sz="93734"/>
  </p:normalViewPr>
  <p:slideViewPr>
    <p:cSldViewPr showGuides="1">
      <p:cViewPr varScale="1">
        <p:scale>
          <a:sx n="62" d="100"/>
          <a:sy n="62" d="100"/>
        </p:scale>
        <p:origin x="2328" y="66"/>
      </p:cViewPr>
      <p:guideLst>
        <p:guide orient="horz" pos="3120"/>
        <p:guide pos="2160"/>
        <p:guide pos="845"/>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1" d="100"/>
          <a:sy n="61" d="100"/>
        </p:scale>
        <p:origin x="-3390"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50528" cy="497524"/>
          </a:xfrm>
          <a:prstGeom prst="rect">
            <a:avLst/>
          </a:prstGeom>
        </p:spPr>
        <p:txBody>
          <a:bodyPr vert="horz" lIns="91548" tIns="45774" rIns="91548" bIns="45774"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083" y="0"/>
            <a:ext cx="2950528" cy="497524"/>
          </a:xfrm>
          <a:prstGeom prst="rect">
            <a:avLst/>
          </a:prstGeom>
        </p:spPr>
        <p:txBody>
          <a:bodyPr vert="horz" lIns="91548" tIns="45774" rIns="91548" bIns="45774" rtlCol="0"/>
          <a:lstStyle>
            <a:lvl1pPr algn="r">
              <a:defRPr sz="1200"/>
            </a:lvl1pPr>
          </a:lstStyle>
          <a:p>
            <a:fld id="{19A7409E-4697-4D89-A9F0-6983E8C1EB62}" type="datetimeFigureOut">
              <a:rPr kumimoji="1" lang="ja-JP" altLang="en-US" smtClean="0"/>
              <a:pPr/>
              <a:t>2025/4/8</a:t>
            </a:fld>
            <a:endParaRPr kumimoji="1" lang="ja-JP" altLang="en-US"/>
          </a:p>
        </p:txBody>
      </p:sp>
      <p:sp>
        <p:nvSpPr>
          <p:cNvPr id="4" name="フッター プレースホルダ 3"/>
          <p:cNvSpPr>
            <a:spLocks noGrp="1"/>
          </p:cNvSpPr>
          <p:nvPr>
            <p:ph type="ftr" sz="quarter" idx="2"/>
          </p:nvPr>
        </p:nvSpPr>
        <p:spPr>
          <a:xfrm>
            <a:off x="1" y="9440226"/>
            <a:ext cx="2950528" cy="497523"/>
          </a:xfrm>
          <a:prstGeom prst="rect">
            <a:avLst/>
          </a:prstGeom>
        </p:spPr>
        <p:txBody>
          <a:bodyPr vert="horz" lIns="91548" tIns="45774" rIns="91548" bIns="45774"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083" y="9440226"/>
            <a:ext cx="2950528" cy="497523"/>
          </a:xfrm>
          <a:prstGeom prst="rect">
            <a:avLst/>
          </a:prstGeom>
        </p:spPr>
        <p:txBody>
          <a:bodyPr vert="horz" lIns="91548" tIns="45774" rIns="91548" bIns="45774" rtlCol="0" anchor="b"/>
          <a:lstStyle>
            <a:lvl1pPr algn="r">
              <a:defRPr sz="1200"/>
            </a:lvl1pPr>
          </a:lstStyle>
          <a:p>
            <a:fld id="{C10E0CA0-F197-4683-A0ED-95B4643438F6}" type="slidenum">
              <a:rPr kumimoji="1" lang="ja-JP" altLang="en-US" smtClean="0"/>
              <a:pPr/>
              <a:t>‹#›</a:t>
            </a:fld>
            <a:endParaRPr kumimoji="1" lang="ja-JP" altLang="en-US"/>
          </a:p>
        </p:txBody>
      </p:sp>
    </p:spTree>
    <p:extLst>
      <p:ext uri="{BB962C8B-B14F-4D97-AF65-F5344CB8AC3E}">
        <p14:creationId xmlns:p14="http://schemas.microsoft.com/office/powerpoint/2010/main" val="4020968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528" cy="497524"/>
          </a:xfrm>
          <a:prstGeom prst="rect">
            <a:avLst/>
          </a:prstGeom>
        </p:spPr>
        <p:txBody>
          <a:bodyPr vert="horz" lIns="91548" tIns="45774" rIns="91548" bIns="4577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3" y="0"/>
            <a:ext cx="2950528" cy="497524"/>
          </a:xfrm>
          <a:prstGeom prst="rect">
            <a:avLst/>
          </a:prstGeom>
        </p:spPr>
        <p:txBody>
          <a:bodyPr vert="horz" lIns="91548" tIns="45774" rIns="91548" bIns="45774" rtlCol="0"/>
          <a:lstStyle>
            <a:lvl1pPr algn="r">
              <a:defRPr sz="1200"/>
            </a:lvl1pPr>
          </a:lstStyle>
          <a:p>
            <a:fld id="{589FA834-70F3-45EA-BD65-A04FEFAE8063}" type="datetimeFigureOut">
              <a:rPr kumimoji="1" lang="ja-JP" altLang="en-US" smtClean="0"/>
              <a:t>2025/4/8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548" tIns="45774" rIns="91548" bIns="45774" rtlCol="0" anchor="ctr"/>
          <a:lstStyle/>
          <a:p>
            <a:endParaRPr lang="ja-JP" altLang="en-US"/>
          </a:p>
        </p:txBody>
      </p:sp>
      <p:sp>
        <p:nvSpPr>
          <p:cNvPr id="5" name="ノート プレースホルダー 4"/>
          <p:cNvSpPr>
            <a:spLocks noGrp="1"/>
          </p:cNvSpPr>
          <p:nvPr>
            <p:ph type="body" sz="quarter" idx="3"/>
          </p:nvPr>
        </p:nvSpPr>
        <p:spPr>
          <a:xfrm>
            <a:off x="680403" y="4782899"/>
            <a:ext cx="5446396" cy="3913426"/>
          </a:xfrm>
          <a:prstGeom prst="rect">
            <a:avLst/>
          </a:prstGeom>
        </p:spPr>
        <p:txBody>
          <a:bodyPr vert="horz" lIns="91548" tIns="45774" rIns="91548" bIns="4577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1814"/>
            <a:ext cx="2950528" cy="497524"/>
          </a:xfrm>
          <a:prstGeom prst="rect">
            <a:avLst/>
          </a:prstGeom>
        </p:spPr>
        <p:txBody>
          <a:bodyPr vert="horz" lIns="91548" tIns="45774" rIns="91548" bIns="4577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3" y="9441814"/>
            <a:ext cx="2950528" cy="497524"/>
          </a:xfrm>
          <a:prstGeom prst="rect">
            <a:avLst/>
          </a:prstGeom>
        </p:spPr>
        <p:txBody>
          <a:bodyPr vert="horz" lIns="91548" tIns="45774" rIns="91548" bIns="45774" rtlCol="0" anchor="b"/>
          <a:lstStyle>
            <a:lvl1pPr algn="r">
              <a:defRPr sz="1200"/>
            </a:lvl1pPr>
          </a:lstStyle>
          <a:p>
            <a:fld id="{6590A659-F539-415F-ACC7-4BF11C912DCF}" type="slidenum">
              <a:rPr kumimoji="1" lang="ja-JP" altLang="en-US" smtClean="0"/>
              <a:t>‹#›</a:t>
            </a:fld>
            <a:endParaRPr kumimoji="1" lang="ja-JP" altLang="en-US"/>
          </a:p>
        </p:txBody>
      </p:sp>
    </p:spTree>
    <p:extLst>
      <p:ext uri="{BB962C8B-B14F-4D97-AF65-F5344CB8AC3E}">
        <p14:creationId xmlns:p14="http://schemas.microsoft.com/office/powerpoint/2010/main" val="40861548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90A659-F539-415F-ACC7-4BF11C912DCF}" type="slidenum">
              <a:rPr kumimoji="1" lang="ja-JP" altLang="en-US" smtClean="0"/>
              <a:t>1</a:t>
            </a:fld>
            <a:endParaRPr kumimoji="1" lang="ja-JP" altLang="en-US"/>
          </a:p>
        </p:txBody>
      </p:sp>
    </p:spTree>
    <p:extLst>
      <p:ext uri="{BB962C8B-B14F-4D97-AF65-F5344CB8AC3E}">
        <p14:creationId xmlns:p14="http://schemas.microsoft.com/office/powerpoint/2010/main" val="3203628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313133-4B35-31EA-CB10-1C38679E3C8C}"/>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BE2B96F-7D99-63A9-501D-9C4F3D6594E6}"/>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C431814-C7DA-362B-F5E6-B26E33FEBF1C}"/>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5" name="フッター プレースホルダー 4">
            <a:extLst>
              <a:ext uri="{FF2B5EF4-FFF2-40B4-BE49-F238E27FC236}">
                <a16:creationId xmlns:a16="http://schemas.microsoft.com/office/drawing/2014/main" id="{060BD7ED-AB9E-C9F8-8638-D2C29231A7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17BF39-5B67-B9F4-F771-596479A386A4}"/>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1567001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0B1C37-26C7-C803-736E-6F01E5C55CD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FC74055-7FDC-C149-8FB2-1D38D64EED5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B704722-5FF6-5C65-337C-1A9BFA5EBA69}"/>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5" name="フッター プレースホルダー 4">
            <a:extLst>
              <a:ext uri="{FF2B5EF4-FFF2-40B4-BE49-F238E27FC236}">
                <a16:creationId xmlns:a16="http://schemas.microsoft.com/office/drawing/2014/main" id="{1EC29821-9FB3-AC48-6407-74F6683FC5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2C5F99-3552-2C4C-7474-23D923287013}"/>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329458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EA88E5E-80B0-C741-6136-5592FD2EB68E}"/>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B9CC136-67D7-9B4C-F990-C68DA62BBC7B}"/>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F18FBBA-B29D-9E69-8072-9375CA95B8D0}"/>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5" name="フッター プレースホルダー 4">
            <a:extLst>
              <a:ext uri="{FF2B5EF4-FFF2-40B4-BE49-F238E27FC236}">
                <a16:creationId xmlns:a16="http://schemas.microsoft.com/office/drawing/2014/main" id="{494ABB58-9267-ECF7-75E2-71ED4D9AB1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D6C09D-34E2-2F21-F2EC-D6E7FAEAD89E}"/>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178642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366BAB-B812-C9AA-FB69-3649B4ABAC9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5222D24-55A4-B15F-3078-502C0D63DD1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1D01BC-3F1D-7721-03FD-5D909A5B0E87}"/>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5" name="フッター プレースホルダー 4">
            <a:extLst>
              <a:ext uri="{FF2B5EF4-FFF2-40B4-BE49-F238E27FC236}">
                <a16:creationId xmlns:a16="http://schemas.microsoft.com/office/drawing/2014/main" id="{7F6B4D69-A95F-9A03-90C1-1F1B217494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F27A1F-9502-2A4A-57FC-1E1D5FA913BB}"/>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35832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17F882-B589-8E01-2341-153022775440}"/>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FBE282A-1D41-A470-FC8E-46C63FFBDBE9}"/>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0A4D50E-2FB2-5C7E-929E-16275E3C0892}"/>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5" name="フッター プレースホルダー 4">
            <a:extLst>
              <a:ext uri="{FF2B5EF4-FFF2-40B4-BE49-F238E27FC236}">
                <a16:creationId xmlns:a16="http://schemas.microsoft.com/office/drawing/2014/main" id="{BD43F905-E9B1-C2A8-FD79-1271E7A715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4CB859-72B4-1CA4-21F5-2ADA378BDBF9}"/>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3576924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66090A-4D4B-3B77-1262-4301C5A369B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60A60D-6AF4-9376-E21F-E7079F0591B7}"/>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02D843D-5226-0736-F551-8D4C65D6AA62}"/>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2C513E1-15C9-1211-3A60-B0AE4AE3AA54}"/>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6" name="フッター プレースホルダー 5">
            <a:extLst>
              <a:ext uri="{FF2B5EF4-FFF2-40B4-BE49-F238E27FC236}">
                <a16:creationId xmlns:a16="http://schemas.microsoft.com/office/drawing/2014/main" id="{9010B35B-73E8-1919-152F-9CDC57B250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A68B39C-B713-6DB0-6FA0-124B371C7706}"/>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2661696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60B2F8-A1E7-1CF1-A18A-B7CDAC45CB25}"/>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93A0B36-935B-CA4F-3894-791A5EABC233}"/>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E44D80B-6360-F76A-0E45-6F0FCF0004A6}"/>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B2C92EA-70C3-BAF7-04BD-40C8288C874B}"/>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A1473F4-002D-6D22-8E07-E414ABC38BB2}"/>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DC71471-CDDB-E2FC-0BF6-D7E64480AE72}"/>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8" name="フッター プレースホルダー 7">
            <a:extLst>
              <a:ext uri="{FF2B5EF4-FFF2-40B4-BE49-F238E27FC236}">
                <a16:creationId xmlns:a16="http://schemas.microsoft.com/office/drawing/2014/main" id="{4DA5920A-6177-B9E7-0A34-2E67C932A3C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1A2482D-2AE8-EB4B-FEEF-83E570925E78}"/>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423299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70A49E-6A97-B661-46AE-308F6F019CE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31ADAA9-CF33-04A2-E2D0-26551A6B51B4}"/>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4" name="フッター プレースホルダー 3">
            <a:extLst>
              <a:ext uri="{FF2B5EF4-FFF2-40B4-BE49-F238E27FC236}">
                <a16:creationId xmlns:a16="http://schemas.microsoft.com/office/drawing/2014/main" id="{FA9CBF55-BB95-E01C-EFBA-1130EC77227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F325AC4-7E8D-D6D7-9DE4-9426B5E3038E}"/>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269138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1332540-F031-BD60-F27E-B04BDAD5FE94}"/>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3" name="フッター プレースホルダー 2">
            <a:extLst>
              <a:ext uri="{FF2B5EF4-FFF2-40B4-BE49-F238E27FC236}">
                <a16:creationId xmlns:a16="http://schemas.microsoft.com/office/drawing/2014/main" id="{08F74F62-B1D5-44F9-32DE-2E9F9000DB9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E0C9825-1948-CFA2-3119-8FAF26464259}"/>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28781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E7CC08-07DE-9D2E-6D3F-B7FF4BAA6E1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FACCBF6-E72A-DEB6-BE2B-ADC9A451A2E2}"/>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ED3170E-7F2A-9C9F-A8B8-78AA75C24994}"/>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6BE94FA-AA1C-C1C0-32B6-AA7B1360F64B}"/>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6" name="フッター プレースホルダー 5">
            <a:extLst>
              <a:ext uri="{FF2B5EF4-FFF2-40B4-BE49-F238E27FC236}">
                <a16:creationId xmlns:a16="http://schemas.microsoft.com/office/drawing/2014/main" id="{397EBEA8-1223-B75F-EA41-7CA8036B10B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A1954AB-9E77-B057-0E9F-1268B6868ECA}"/>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2182418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52559D-A746-0E64-951C-F90FB46A86BA}"/>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5D10A04-FC5A-B476-1F6F-42572FF498D9}"/>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CAD2812A-382D-30C2-1A32-096BFB27D5A5}"/>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E25ED69-75FA-D714-2DB9-91D0F02C985A}"/>
              </a:ext>
            </a:extLst>
          </p:cNvPr>
          <p:cNvSpPr>
            <a:spLocks noGrp="1"/>
          </p:cNvSpPr>
          <p:nvPr>
            <p:ph type="dt" sz="half" idx="10"/>
          </p:nvPr>
        </p:nvSpPr>
        <p:spPr/>
        <p:txBody>
          <a:bodyPr/>
          <a:lstStyle/>
          <a:p>
            <a:fld id="{B552AA35-025C-46A1-9971-4C38A965D60E}" type="datetimeFigureOut">
              <a:rPr kumimoji="1" lang="ja-JP" altLang="en-US" smtClean="0"/>
              <a:pPr/>
              <a:t>2025/4/8</a:t>
            </a:fld>
            <a:endParaRPr kumimoji="1" lang="ja-JP" altLang="en-US"/>
          </a:p>
        </p:txBody>
      </p:sp>
      <p:sp>
        <p:nvSpPr>
          <p:cNvPr id="6" name="フッター プレースホルダー 5">
            <a:extLst>
              <a:ext uri="{FF2B5EF4-FFF2-40B4-BE49-F238E27FC236}">
                <a16:creationId xmlns:a16="http://schemas.microsoft.com/office/drawing/2014/main" id="{1D5593FF-5FCF-F89B-7EB8-1E6B31BB92B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4AC1C6-42B4-E46A-3BAE-4B35F70739FB}"/>
              </a:ext>
            </a:extLst>
          </p:cNvPr>
          <p:cNvSpPr>
            <a:spLocks noGrp="1"/>
          </p:cNvSpPr>
          <p:nvPr>
            <p:ph type="sldNum" sz="quarter" idx="12"/>
          </p:nvPr>
        </p:nvSpPr>
        <p:spPr/>
        <p:txBody>
          <a:body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3208964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AF5A880-F460-2AAB-2ECA-C53253771B14}"/>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0353595-EE91-F43D-6E06-8D2BE66E516A}"/>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642001-1C7C-126D-E519-3DD22542E6AA}"/>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B552AA35-025C-46A1-9971-4C38A965D60E}" type="datetimeFigureOut">
              <a:rPr kumimoji="1" lang="ja-JP" altLang="en-US" smtClean="0"/>
              <a:pPr/>
              <a:t>2025/4/8</a:t>
            </a:fld>
            <a:endParaRPr kumimoji="1" lang="ja-JP" altLang="en-US"/>
          </a:p>
        </p:txBody>
      </p:sp>
      <p:sp>
        <p:nvSpPr>
          <p:cNvPr id="5" name="フッター プレースホルダー 4">
            <a:extLst>
              <a:ext uri="{FF2B5EF4-FFF2-40B4-BE49-F238E27FC236}">
                <a16:creationId xmlns:a16="http://schemas.microsoft.com/office/drawing/2014/main" id="{D0797382-A7F0-DD31-CF33-162C6FC034ED}"/>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E83D813-427B-022C-743C-BDF799BC51FD}"/>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A3A19067-75B1-41A7-BE85-CD690E629301}" type="slidenum">
              <a:rPr kumimoji="1" lang="ja-JP" altLang="en-US" smtClean="0"/>
              <a:pPr/>
              <a:t>‹#›</a:t>
            </a:fld>
            <a:endParaRPr kumimoji="1" lang="ja-JP" altLang="en-US"/>
          </a:p>
        </p:txBody>
      </p:sp>
    </p:spTree>
    <p:extLst>
      <p:ext uri="{BB962C8B-B14F-4D97-AF65-F5344CB8AC3E}">
        <p14:creationId xmlns:p14="http://schemas.microsoft.com/office/powerpoint/2010/main" val="2097851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96752" y="613671"/>
            <a:ext cx="4246675" cy="369332"/>
          </a:xfrm>
          <a:prstGeom prst="rect">
            <a:avLst/>
          </a:prstGeom>
          <a:noFill/>
        </p:spPr>
        <p:txBody>
          <a:bodyPr wrap="none" rtlCol="0">
            <a:spAutoFit/>
          </a:bodyPr>
          <a:lstStyle/>
          <a:p>
            <a:r>
              <a:rPr lang="ja-JP" altLang="en-US" b="1" dirty="0">
                <a:latin typeface="HG丸ｺﾞｼｯｸM-PRO" pitchFamily="50" charset="-128"/>
                <a:ea typeface="HG丸ｺﾞｼｯｸM-PRO" pitchFamily="50" charset="-128"/>
              </a:rPr>
              <a:t>第</a:t>
            </a:r>
            <a:r>
              <a:rPr lang="en-US" altLang="ja-JP" b="1" dirty="0">
                <a:latin typeface="HG丸ｺﾞｼｯｸM-PRO" pitchFamily="50" charset="-128"/>
                <a:ea typeface="HG丸ｺﾞｼｯｸM-PRO" pitchFamily="50" charset="-128"/>
              </a:rPr>
              <a:t>54</a:t>
            </a:r>
            <a:r>
              <a:rPr lang="ja-JP" altLang="en-US" b="1" dirty="0">
                <a:latin typeface="HG丸ｺﾞｼｯｸM-PRO" pitchFamily="50" charset="-128"/>
                <a:ea typeface="HG丸ｺﾞｼｯｸM-PRO" pitchFamily="50" charset="-128"/>
              </a:rPr>
              <a:t>回　京滋緩和ケア研究会のご案内</a:t>
            </a:r>
            <a:endParaRPr kumimoji="1" lang="ja-JP" altLang="en-US" b="1" dirty="0">
              <a:latin typeface="HG丸ｺﾞｼｯｸM-PRO" pitchFamily="50" charset="-128"/>
              <a:ea typeface="HG丸ｺﾞｼｯｸM-PRO" pitchFamily="50" charset="-128"/>
            </a:endParaRPr>
          </a:p>
        </p:txBody>
      </p:sp>
      <p:sp>
        <p:nvSpPr>
          <p:cNvPr id="5" name="テキスト ボックス 4"/>
          <p:cNvSpPr txBox="1"/>
          <p:nvPr/>
        </p:nvSpPr>
        <p:spPr>
          <a:xfrm>
            <a:off x="260648" y="3242640"/>
            <a:ext cx="6373088" cy="968920"/>
          </a:xfrm>
          <a:prstGeom prst="rect">
            <a:avLst/>
          </a:prstGeom>
          <a:noFill/>
        </p:spPr>
        <p:txBody>
          <a:bodyPr wrap="square" rtlCol="0">
            <a:spAutoFit/>
          </a:bodyPr>
          <a:lstStyle/>
          <a:p>
            <a:pPr>
              <a:lnSpc>
                <a:spcPts val="1400"/>
              </a:lnSpc>
            </a:pPr>
            <a:r>
              <a:rPr lang="ja-JP" altLang="en-US" sz="1100" dirty="0">
                <a:latin typeface="HG丸ｺﾞｼｯｸM-PRO" pitchFamily="50" charset="-128"/>
                <a:ea typeface="HG丸ｺﾞｼｯｸM-PRO" pitchFamily="50" charset="-128"/>
              </a:rPr>
              <a:t>新緑の候、会員の皆様には益々ご清祥のこととお慶び申し上げます。</a:t>
            </a:r>
            <a:endParaRPr lang="en-US" altLang="ja-JP" sz="1100" dirty="0">
              <a:latin typeface="HG丸ｺﾞｼｯｸM-PRO" pitchFamily="50" charset="-128"/>
              <a:ea typeface="HG丸ｺﾞｼｯｸM-PRO" pitchFamily="50" charset="-128"/>
            </a:endParaRPr>
          </a:p>
          <a:p>
            <a:pPr>
              <a:lnSpc>
                <a:spcPts val="1400"/>
              </a:lnSpc>
            </a:pPr>
            <a:r>
              <a:rPr kumimoji="1" lang="ja-JP" altLang="en-US" sz="1100" dirty="0">
                <a:latin typeface="HG丸ｺﾞｼｯｸM-PRO" pitchFamily="50" charset="-128"/>
                <a:ea typeface="HG丸ｺﾞｼｯｸM-PRO" pitchFamily="50" charset="-128"/>
              </a:rPr>
              <a:t>第</a:t>
            </a:r>
            <a:r>
              <a:rPr lang="en-US" altLang="ja-JP" sz="1100" dirty="0">
                <a:latin typeface="HG丸ｺﾞｼｯｸM-PRO" pitchFamily="50" charset="-128"/>
                <a:ea typeface="HG丸ｺﾞｼｯｸM-PRO" pitchFamily="50" charset="-128"/>
              </a:rPr>
              <a:t>54</a:t>
            </a:r>
            <a:r>
              <a:rPr kumimoji="1" lang="ja-JP" altLang="en-US" sz="1100" dirty="0">
                <a:latin typeface="HG丸ｺﾞｼｯｸM-PRO" pitchFamily="50" charset="-128"/>
                <a:ea typeface="HG丸ｺﾞｼｯｸM-PRO" pitchFamily="50" charset="-128"/>
              </a:rPr>
              <a:t>回京滋緩和ケア研究会を</a:t>
            </a:r>
            <a:r>
              <a:rPr lang="ja-JP" altLang="en-US" sz="1100" dirty="0">
                <a:latin typeface="HG丸ｺﾞｼｯｸM-PRO" pitchFamily="50" charset="-128"/>
                <a:ea typeface="HG丸ｺﾞｼｯｸM-PRO" pitchFamily="50" charset="-128"/>
              </a:rPr>
              <a:t>以下</a:t>
            </a:r>
            <a:r>
              <a:rPr kumimoji="1" lang="ja-JP" altLang="en-US" sz="1100" dirty="0">
                <a:latin typeface="HG丸ｺﾞｼｯｸM-PRO" pitchFamily="50" charset="-128"/>
                <a:ea typeface="HG丸ｺﾞｼｯｸM-PRO" pitchFamily="50" charset="-128"/>
              </a:rPr>
              <a:t>の要領で開催いたしますのでご案内申し上げます。</a:t>
            </a:r>
            <a:endParaRPr kumimoji="1" lang="en-US" altLang="ja-JP" sz="1100" dirty="0">
              <a:latin typeface="HG丸ｺﾞｼｯｸM-PRO" pitchFamily="50" charset="-128"/>
              <a:ea typeface="HG丸ｺﾞｼｯｸM-PRO" pitchFamily="50" charset="-128"/>
            </a:endParaRPr>
          </a:p>
          <a:p>
            <a:pPr>
              <a:lnSpc>
                <a:spcPts val="1400"/>
              </a:lnSpc>
            </a:pPr>
            <a:r>
              <a:rPr lang="ja-JP" altLang="en-US" sz="1100" dirty="0">
                <a:latin typeface="HG丸ｺﾞｼｯｸM-PRO" pitchFamily="50" charset="-128"/>
                <a:ea typeface="HG丸ｺﾞｼｯｸM-PRO" pitchFamily="50" charset="-128"/>
              </a:rPr>
              <a:t>上記テーマにて</a:t>
            </a:r>
            <a:r>
              <a:rPr lang="ja-JP" altLang="en-US" sz="1100">
                <a:latin typeface="HG丸ｺﾞｼｯｸM-PRO" pitchFamily="50" charset="-128"/>
                <a:ea typeface="HG丸ｺﾞｼｯｸM-PRO" pitchFamily="50" charset="-128"/>
              </a:rPr>
              <a:t>第１部は鈴木則夫先生によるご講演</a:t>
            </a:r>
            <a:r>
              <a:rPr lang="ja-JP" altLang="en-US" sz="1100" dirty="0">
                <a:latin typeface="HG丸ｺﾞｼｯｸM-PRO" pitchFamily="50" charset="-128"/>
                <a:ea typeface="HG丸ｺﾞｼｯｸM-PRO" pitchFamily="50" charset="-128"/>
              </a:rPr>
              <a:t>、第２部は症状別グループワークと総合討論を行います。会員の皆様方とともに、それぞれの日々のケアを見つめなおし、職種をこえて互いの理解を深められるような場にしたいと考えております。</a:t>
            </a:r>
            <a:endParaRPr lang="en-US" altLang="ja-JP" sz="1100" dirty="0">
              <a:latin typeface="HG丸ｺﾞｼｯｸM-PRO" pitchFamily="50" charset="-128"/>
              <a:ea typeface="HG丸ｺﾞｼｯｸM-PRO" pitchFamily="50" charset="-128"/>
            </a:endParaRPr>
          </a:p>
        </p:txBody>
      </p:sp>
      <p:sp>
        <p:nvSpPr>
          <p:cNvPr id="11" name="テキスト ボックス 10"/>
          <p:cNvSpPr txBox="1"/>
          <p:nvPr/>
        </p:nvSpPr>
        <p:spPr>
          <a:xfrm>
            <a:off x="3896672" y="3943855"/>
            <a:ext cx="2664296" cy="246221"/>
          </a:xfrm>
          <a:prstGeom prst="rect">
            <a:avLst/>
          </a:prstGeom>
          <a:noFill/>
        </p:spPr>
        <p:txBody>
          <a:bodyPr wrap="square" rtlCol="0">
            <a:spAutoFit/>
          </a:bodyPr>
          <a:lstStyle/>
          <a:p>
            <a:pPr>
              <a:lnSpc>
                <a:spcPts val="1200"/>
              </a:lnSpc>
            </a:pPr>
            <a:r>
              <a:rPr lang="ja-JP" altLang="en-US" sz="1050" dirty="0">
                <a:latin typeface="HG丸ｺﾞｼｯｸM-PRO" pitchFamily="50" charset="-128"/>
                <a:ea typeface="HG丸ｺﾞｼｯｸM-PRO" pitchFamily="50" charset="-128"/>
              </a:rPr>
              <a:t>　</a:t>
            </a:r>
            <a:r>
              <a:rPr lang="en-US" altLang="ja-JP" sz="1050" dirty="0">
                <a:latin typeface="HG丸ｺﾞｼｯｸM-PRO" pitchFamily="50" charset="-128"/>
                <a:ea typeface="HG丸ｺﾞｼｯｸM-PRO" pitchFamily="50" charset="-128"/>
              </a:rPr>
              <a:t>       </a:t>
            </a:r>
            <a:r>
              <a:rPr lang="ja-JP" altLang="en-US" sz="1050" dirty="0">
                <a:latin typeface="HG丸ｺﾞｼｯｸM-PRO" pitchFamily="50" charset="-128"/>
                <a:ea typeface="HG丸ｺﾞｼｯｸM-PRO" pitchFamily="50" charset="-128"/>
              </a:rPr>
              <a:t>京滋緩和ケア研究会　世話人一同　　　　　　　　　　　　　　　　　　　　　　　　　　　　　　　　　　</a:t>
            </a:r>
            <a:endParaRPr lang="en-US" altLang="ja-JP" sz="1050" dirty="0">
              <a:latin typeface="HG丸ｺﾞｼｯｸM-PRO" pitchFamily="50" charset="-128"/>
              <a:ea typeface="HG丸ｺﾞｼｯｸM-PRO" pitchFamily="50" charset="-128"/>
            </a:endParaRPr>
          </a:p>
        </p:txBody>
      </p:sp>
      <p:sp>
        <p:nvSpPr>
          <p:cNvPr id="14" name="テキスト ボックス 13"/>
          <p:cNvSpPr txBox="1"/>
          <p:nvPr/>
        </p:nvSpPr>
        <p:spPr>
          <a:xfrm>
            <a:off x="4939371" y="973711"/>
            <a:ext cx="1343638" cy="246221"/>
          </a:xfrm>
          <a:prstGeom prst="rect">
            <a:avLst/>
          </a:prstGeom>
          <a:noFill/>
        </p:spPr>
        <p:txBody>
          <a:bodyPr wrap="none" rtlCol="0">
            <a:spAutoFit/>
          </a:bodyPr>
          <a:lstStyle/>
          <a:p>
            <a:r>
              <a:rPr kumimoji="1" lang="en-US" altLang="ja-JP" sz="1000" spc="150" dirty="0">
                <a:latin typeface="HG丸ｺﾞｼｯｸM-PRO" pitchFamily="50" charset="-128"/>
                <a:ea typeface="HG丸ｺﾞｼｯｸM-PRO" pitchFamily="50" charset="-128"/>
              </a:rPr>
              <a:t>2025</a:t>
            </a:r>
            <a:r>
              <a:rPr kumimoji="1" lang="ja-JP" altLang="en-US" sz="1000" spc="150">
                <a:latin typeface="HG丸ｺﾞｼｯｸM-PRO" pitchFamily="50" charset="-128"/>
                <a:ea typeface="HG丸ｺﾞｼｯｸM-PRO" pitchFamily="50" charset="-128"/>
              </a:rPr>
              <a:t>年</a:t>
            </a:r>
            <a:r>
              <a:rPr kumimoji="1" lang="en-US" altLang="ja-JP" sz="1000" spc="150" dirty="0">
                <a:latin typeface="HG丸ｺﾞｼｯｸM-PRO" pitchFamily="50" charset="-128"/>
                <a:ea typeface="HG丸ｺﾞｼｯｸM-PRO" pitchFamily="50" charset="-128"/>
              </a:rPr>
              <a:t>4</a:t>
            </a:r>
            <a:r>
              <a:rPr kumimoji="1" lang="ja-JP" altLang="en-US" sz="1000" spc="150">
                <a:latin typeface="HG丸ｺﾞｼｯｸM-PRO" pitchFamily="50" charset="-128"/>
                <a:ea typeface="HG丸ｺﾞｼｯｸM-PRO" pitchFamily="50" charset="-128"/>
              </a:rPr>
              <a:t>月</a:t>
            </a:r>
            <a:r>
              <a:rPr lang="ja-JP" altLang="en-US" sz="1000" spc="150" dirty="0">
                <a:latin typeface="HG丸ｺﾞｼｯｸM-PRO" pitchFamily="50" charset="-128"/>
                <a:ea typeface="HG丸ｺﾞｼｯｸM-PRO" pitchFamily="50" charset="-128"/>
              </a:rPr>
              <a:t>吉日</a:t>
            </a:r>
            <a:endParaRPr kumimoji="1" lang="ja-JP" altLang="en-US" sz="1000" spc="150" dirty="0">
              <a:latin typeface="HG丸ｺﾞｼｯｸM-PRO" pitchFamily="50" charset="-128"/>
              <a:ea typeface="HG丸ｺﾞｼｯｸM-PRO" pitchFamily="50" charset="-128"/>
            </a:endParaRPr>
          </a:p>
        </p:txBody>
      </p:sp>
      <p:sp>
        <p:nvSpPr>
          <p:cNvPr id="17" name="テキスト ボックス 16"/>
          <p:cNvSpPr txBox="1"/>
          <p:nvPr/>
        </p:nvSpPr>
        <p:spPr>
          <a:xfrm>
            <a:off x="1421171" y="1169675"/>
            <a:ext cx="3797836" cy="954107"/>
          </a:xfrm>
          <a:prstGeom prst="rect">
            <a:avLst/>
          </a:prstGeom>
          <a:noFill/>
        </p:spPr>
        <p:txBody>
          <a:bodyPr wrap="none" rtlCol="0">
            <a:spAutoFit/>
          </a:bodyPr>
          <a:lstStyle/>
          <a:p>
            <a:pPr algn="ctr"/>
            <a:r>
              <a:rPr lang="ja-JP" altLang="en-US" sz="2000" b="1" dirty="0">
                <a:latin typeface="HG丸ｺﾞｼｯｸM-PRO" pitchFamily="50" charset="-128"/>
                <a:ea typeface="HG丸ｺﾞｼｯｸM-PRO" pitchFamily="50" charset="-128"/>
              </a:rPr>
              <a:t>認知症のがん</a:t>
            </a:r>
            <a:r>
              <a:rPr kumimoji="1" lang="ja-JP" altLang="en-US" sz="2000" b="1" dirty="0">
                <a:latin typeface="HG丸ｺﾞｼｯｸM-PRO" pitchFamily="50" charset="-128"/>
                <a:ea typeface="HG丸ｺﾞｼｯｸM-PRO" pitchFamily="50" charset="-128"/>
              </a:rPr>
              <a:t>緩和ケア</a:t>
            </a:r>
            <a:endParaRPr kumimoji="1" lang="en-US" altLang="ja-JP" sz="2000" b="1" dirty="0">
              <a:latin typeface="HG丸ｺﾞｼｯｸM-PRO" pitchFamily="50" charset="-128"/>
              <a:ea typeface="HG丸ｺﾞｼｯｸM-PRO" pitchFamily="50" charset="-128"/>
            </a:endParaRPr>
          </a:p>
          <a:p>
            <a:pPr algn="ctr"/>
            <a:r>
              <a:rPr lang="ja-JP" altLang="en-US" sz="2000" b="1" dirty="0">
                <a:latin typeface="HG丸ｺﾞｼｯｸM-PRO" panose="020F0600000000000000" pitchFamily="50" charset="-128"/>
                <a:ea typeface="HG丸ｺﾞｼｯｸM-PRO" panose="020F0600000000000000" pitchFamily="50" charset="-128"/>
              </a:rPr>
              <a:t>～認知症を科学して三方よし～</a:t>
            </a:r>
            <a:endParaRPr lang="en-US" altLang="ja-JP" sz="2000" b="1" dirty="0">
              <a:latin typeface="HG丸ｺﾞｼｯｸM-PRO" panose="020F0600000000000000" pitchFamily="50" charset="-128"/>
              <a:ea typeface="HG丸ｺﾞｼｯｸM-PRO" panose="020F0600000000000000" pitchFamily="50" charset="-128"/>
            </a:endParaRPr>
          </a:p>
          <a:p>
            <a:pPr algn="ctr"/>
            <a:endParaRPr lang="ja-JP" altLang="en-US" sz="1600" b="1" dirty="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357436" y="4767892"/>
            <a:ext cx="6228312" cy="4485843"/>
          </a:xfrm>
          <a:prstGeom prst="rect">
            <a:avLst/>
          </a:prstGeom>
          <a:noFill/>
          <a:ln>
            <a:noFill/>
          </a:ln>
        </p:spPr>
        <p:txBody>
          <a:bodyPr wrap="square" rtlCol="0">
            <a:spAutoFit/>
          </a:bodyPr>
          <a:lstStyle/>
          <a:p>
            <a:r>
              <a:rPr lang="ja-JP" altLang="en-US" sz="1100" dirty="0">
                <a:ea typeface="HG丸ｺﾞｼｯｸM-PRO" pitchFamily="50" charset="-128"/>
              </a:rPr>
              <a:t>１．開会あいさつ    </a:t>
            </a:r>
            <a:r>
              <a:rPr lang="en-US" altLang="ja-JP" sz="1100" dirty="0">
                <a:ea typeface="HG丸ｺﾞｼｯｸM-PRO" pitchFamily="50" charset="-128"/>
              </a:rPr>
              <a:t>14 : 00-14 : 10</a:t>
            </a:r>
            <a:r>
              <a:rPr lang="ja-JP" altLang="en-US" sz="1100" dirty="0">
                <a:ea typeface="HG丸ｺﾞｼｯｸM-PRO" pitchFamily="50" charset="-128"/>
              </a:rPr>
              <a:t>　京滋緩和ケア研究会　代表世話人</a:t>
            </a:r>
            <a:endParaRPr lang="en-US" altLang="ja-JP" sz="1100" dirty="0">
              <a:ea typeface="HG丸ｺﾞｼｯｸM-PRO" pitchFamily="50" charset="-128"/>
            </a:endParaRPr>
          </a:p>
          <a:p>
            <a:r>
              <a:rPr lang="en-US" altLang="ja-JP" sz="1100" dirty="0">
                <a:ea typeface="HG丸ｺﾞｼｯｸM-PRO" pitchFamily="50" charset="-128"/>
              </a:rPr>
              <a:t>	</a:t>
            </a:r>
            <a:r>
              <a:rPr lang="ja-JP" altLang="en-US" sz="1100" dirty="0">
                <a:ea typeface="HG丸ｺﾞｼｯｸM-PRO" pitchFamily="50" charset="-128"/>
              </a:rPr>
              <a:t>　　　　        三菱京都病院　緩和ケア内科　吉岡　亮　先生</a:t>
            </a:r>
            <a:endParaRPr lang="en-US" altLang="ja-JP" sz="1100" dirty="0">
              <a:ea typeface="HG丸ｺﾞｼｯｸM-PRO" pitchFamily="50" charset="-128"/>
            </a:endParaRPr>
          </a:p>
          <a:p>
            <a:r>
              <a:rPr lang="en-US" altLang="ja-JP" sz="1100" dirty="0">
                <a:ea typeface="HG丸ｺﾞｼｯｸM-PRO" pitchFamily="50" charset="-128"/>
              </a:rPr>
              <a:t>			</a:t>
            </a:r>
          </a:p>
          <a:p>
            <a:endParaRPr lang="en-US" altLang="ja-JP" sz="1100" dirty="0">
              <a:ea typeface="HG丸ｺﾞｼｯｸM-PRO" pitchFamily="50" charset="-128"/>
            </a:endParaRPr>
          </a:p>
          <a:p>
            <a:r>
              <a:rPr lang="ja-JP" altLang="en-US" sz="1100" dirty="0">
                <a:ea typeface="HG丸ｺﾞｼｯｸM-PRO" pitchFamily="50" charset="-128"/>
              </a:rPr>
              <a:t>２</a:t>
            </a:r>
            <a:r>
              <a:rPr lang="ja-JP" altLang="en-US" sz="1100">
                <a:ea typeface="HG丸ｺﾞｼｯｸM-PRO" pitchFamily="50" charset="-128"/>
              </a:rPr>
              <a:t>．第１部　</a:t>
            </a:r>
            <a:r>
              <a:rPr lang="ja-JP" altLang="en-US" sz="1100" dirty="0">
                <a:ea typeface="HG丸ｺﾞｼｯｸM-PRO" pitchFamily="50" charset="-128"/>
              </a:rPr>
              <a:t>講義　</a:t>
            </a:r>
            <a:r>
              <a:rPr lang="en-US" altLang="ja-JP" sz="1100" dirty="0">
                <a:ea typeface="HG丸ｺﾞｼｯｸM-PRO" pitchFamily="50" charset="-128"/>
              </a:rPr>
              <a:t>14 : 10-15 : 10</a:t>
            </a:r>
            <a:r>
              <a:rPr lang="ja-JP" altLang="en-US" sz="1100" dirty="0">
                <a:ea typeface="HG丸ｺﾞｼｯｸM-PRO" pitchFamily="50" charset="-128"/>
              </a:rPr>
              <a:t>　</a:t>
            </a:r>
            <a:endParaRPr lang="en-US" altLang="ja-JP" sz="1100" dirty="0">
              <a:ea typeface="HG丸ｺﾞｼｯｸM-PRO" pitchFamily="50" charset="-128"/>
            </a:endParaRPr>
          </a:p>
          <a:p>
            <a:r>
              <a:rPr lang="ja-JP" altLang="en-US" sz="1100" dirty="0">
                <a:ea typeface="HG丸ｺﾞｼｯｸM-PRO" pitchFamily="50" charset="-128"/>
              </a:rPr>
              <a:t>　　</a:t>
            </a:r>
            <a:r>
              <a:rPr lang="en-US" altLang="ja-JP" sz="1100" dirty="0">
                <a:ea typeface="HG丸ｺﾞｼｯｸM-PRO" pitchFamily="50" charset="-128"/>
              </a:rPr>
              <a:t>	</a:t>
            </a:r>
            <a:r>
              <a:rPr lang="ja-JP" altLang="en-US" sz="1100" dirty="0">
                <a:ea typeface="HG丸ｺﾞｼｯｸM-PRO" pitchFamily="50" charset="-128"/>
              </a:rPr>
              <a:t>　　　　　　</a:t>
            </a:r>
            <a:r>
              <a:rPr lang="ja-JP" altLang="en-US" sz="1100">
                <a:ea typeface="HG丸ｺﾞｼｯｸM-PRO" pitchFamily="50" charset="-128"/>
              </a:rPr>
              <a:t>座長　滋賀</a:t>
            </a:r>
            <a:r>
              <a:rPr lang="ja-JP" altLang="en-US" sz="1100" dirty="0">
                <a:ea typeface="HG丸ｺﾞｼｯｸM-PRO" pitchFamily="50" charset="-128"/>
              </a:rPr>
              <a:t>県立総合</a:t>
            </a:r>
            <a:r>
              <a:rPr lang="ja-JP" altLang="en-US" sz="1100">
                <a:ea typeface="HG丸ｺﾞｼｯｸM-PRO" pitchFamily="50" charset="-128"/>
              </a:rPr>
              <a:t>病院　緩和ケア科　花木　</a:t>
            </a:r>
            <a:r>
              <a:rPr lang="ja-JP" altLang="en-US" sz="1100" dirty="0">
                <a:ea typeface="HG丸ｺﾞｼｯｸM-PRO" pitchFamily="50" charset="-128"/>
              </a:rPr>
              <a:t>宏</a:t>
            </a:r>
            <a:r>
              <a:rPr lang="ja-JP" altLang="en-US" sz="1100">
                <a:ea typeface="HG丸ｺﾞｼｯｸM-PRO" pitchFamily="50" charset="-128"/>
              </a:rPr>
              <a:t>治　先生</a:t>
            </a:r>
            <a:endParaRPr lang="en-US" altLang="ja-JP" sz="1100" dirty="0">
              <a:ea typeface="HG丸ｺﾞｼｯｸM-PRO" pitchFamily="50" charset="-128"/>
            </a:endParaRPr>
          </a:p>
          <a:p>
            <a:r>
              <a:rPr lang="en-US" altLang="ja-JP" sz="1100" dirty="0">
                <a:ea typeface="HG丸ｺﾞｼｯｸM-PRO" pitchFamily="50" charset="-128"/>
              </a:rPr>
              <a:t>                 </a:t>
            </a:r>
            <a:r>
              <a:rPr lang="ja-JP" altLang="en-US" sz="1100" dirty="0">
                <a:ea typeface="HG丸ｺﾞｼｯｸM-PRO" pitchFamily="50" charset="-128"/>
              </a:rPr>
              <a:t>演題　「</a:t>
            </a:r>
            <a:r>
              <a:rPr lang="ja-JP" altLang="ja-JP" sz="1100" dirty="0"/>
              <a:t>病態機序にもとづいた認知症</a:t>
            </a:r>
            <a:r>
              <a:rPr lang="ja-JP" altLang="ja-JP" sz="1100"/>
              <a:t>ケア</a:t>
            </a:r>
            <a:r>
              <a:rPr lang="ja-JP" altLang="en-US" sz="1100">
                <a:ea typeface="HG丸ｺﾞｼｯｸM-PRO" pitchFamily="50" charset="-128"/>
              </a:rPr>
              <a:t>」講義</a:t>
            </a:r>
            <a:endParaRPr lang="en-US" altLang="ja-JP" sz="1100" dirty="0">
              <a:ea typeface="HG丸ｺﾞｼｯｸM-PRO" pitchFamily="50" charset="-128"/>
            </a:endParaRPr>
          </a:p>
          <a:p>
            <a:pPr marL="1665288" indent="-322263">
              <a:buFont typeface="+mj-lt"/>
              <a:buAutoNum type="arabicPeriod"/>
            </a:pPr>
            <a:r>
              <a:rPr lang="ja-JP" altLang="ja-JP" sz="1100" dirty="0"/>
              <a:t>脳と認知機能の関係早わかり</a:t>
            </a:r>
          </a:p>
          <a:p>
            <a:pPr marL="1665288" lvl="0" indent="-322263">
              <a:buFont typeface="+mj-lt"/>
              <a:buAutoNum type="arabicPeriod"/>
              <a:tabLst>
                <a:tab pos="1257300" algn="l"/>
              </a:tabLst>
            </a:pPr>
            <a:r>
              <a:rPr lang="ja-JP" altLang="ja-JP" sz="1100" dirty="0"/>
              <a:t>代表的な認知症の症候・認知機能障害の特性・病理学的背景</a:t>
            </a:r>
          </a:p>
          <a:p>
            <a:pPr marL="1665288" lvl="0" indent="-322263">
              <a:buFont typeface="+mj-lt"/>
              <a:buAutoNum type="arabicPeriod"/>
              <a:tabLst>
                <a:tab pos="1257300" algn="l"/>
              </a:tabLst>
            </a:pPr>
            <a:r>
              <a:rPr lang="ja-JP" altLang="ja-JP" sz="1100" dirty="0"/>
              <a:t>ケアに活かす認知症の科学</a:t>
            </a:r>
            <a:endParaRPr lang="en-US" altLang="ja-JP" sz="1100" dirty="0">
              <a:ea typeface="HG丸ｺﾞｼｯｸM-PRO" pitchFamily="50" charset="-128"/>
            </a:endParaRPr>
          </a:p>
          <a:p>
            <a:r>
              <a:rPr lang="en-US" altLang="ja-JP" sz="1100" dirty="0">
                <a:ea typeface="HG丸ｺﾞｼｯｸM-PRO" pitchFamily="50" charset="-128"/>
              </a:rPr>
              <a:t>                 </a:t>
            </a:r>
            <a:r>
              <a:rPr lang="ja-JP" altLang="en-US" sz="1100" dirty="0">
                <a:ea typeface="HG丸ｺﾞｼｯｸM-PRO" pitchFamily="50" charset="-128"/>
              </a:rPr>
              <a:t>演者　滋賀県立総合病院　言語聴覚士</a:t>
            </a:r>
            <a:r>
              <a:rPr lang="en-US" altLang="ja-JP" sz="1100" dirty="0">
                <a:ea typeface="HG丸ｺﾞｼｯｸM-PRO" pitchFamily="50" charset="-128"/>
              </a:rPr>
              <a:t>/</a:t>
            </a:r>
            <a:r>
              <a:rPr lang="ja-JP" altLang="en-US" sz="1100">
                <a:ea typeface="HG丸ｺﾞｼｯｸM-PRO" pitchFamily="50" charset="-128"/>
              </a:rPr>
              <a:t>公認心理師　</a:t>
            </a:r>
            <a:r>
              <a:rPr lang="ja-JP" altLang="en-US" sz="1100" dirty="0">
                <a:ea typeface="HG丸ｺﾞｼｯｸM-PRO" pitchFamily="50" charset="-128"/>
              </a:rPr>
              <a:t>鈴木　則夫　先生</a:t>
            </a:r>
            <a:endParaRPr lang="en-US" altLang="ja-JP" sz="1100" dirty="0">
              <a:ea typeface="HG丸ｺﾞｼｯｸM-PRO" pitchFamily="50" charset="-128"/>
            </a:endParaRPr>
          </a:p>
          <a:p>
            <a:r>
              <a:rPr lang="en-US" altLang="ja-JP" sz="1100" kern="0" dirty="0">
                <a:ea typeface="HG丸ｺﾞｼｯｸM-PRO" pitchFamily="50" charset="-128"/>
              </a:rPr>
              <a:t>	</a:t>
            </a:r>
            <a:r>
              <a:rPr lang="ja-JP" altLang="en-US" sz="1100" kern="0">
                <a:ea typeface="HG丸ｺﾞｼｯｸM-PRO" pitchFamily="50" charset="-128"/>
              </a:rPr>
              <a:t>　　</a:t>
            </a:r>
            <a:r>
              <a:rPr lang="en-US" altLang="ja-JP" sz="1000" kern="0" dirty="0">
                <a:ea typeface="HG丸ｺﾞｼｯｸM-PRO" pitchFamily="50" charset="-128"/>
              </a:rPr>
              <a:t>※</a:t>
            </a:r>
            <a:r>
              <a:rPr lang="ja-JP" altLang="en-US" sz="1000" kern="0" dirty="0">
                <a:ea typeface="HG丸ｺﾞｼｯｸM-PRO" pitchFamily="50" charset="-128"/>
              </a:rPr>
              <a:t>日医生涯教育講座 </a:t>
            </a:r>
            <a:r>
              <a:rPr lang="ja-JP" altLang="en-US" sz="1000" kern="0">
                <a:ea typeface="HG丸ｺﾞｼｯｸM-PRO" pitchFamily="50" charset="-128"/>
              </a:rPr>
              <a:t>カリキュラムコード：</a:t>
            </a:r>
            <a:r>
              <a:rPr lang="en-US" altLang="ja-JP" sz="1000" kern="0" dirty="0">
                <a:ea typeface="HG丸ｺﾞｼｯｸM-PRO" pitchFamily="50" charset="-128"/>
              </a:rPr>
              <a:t>29</a:t>
            </a:r>
            <a:r>
              <a:rPr lang="ja-JP" altLang="en-US" sz="1000" kern="0">
                <a:ea typeface="HG丸ｺﾞｼｯｸM-PRO" pitchFamily="50" charset="-128"/>
              </a:rPr>
              <a:t>認知症の障害　</a:t>
            </a:r>
            <a:r>
              <a:rPr lang="en-US" altLang="ja-JP" sz="1000" kern="0" dirty="0">
                <a:ea typeface="HG丸ｺﾞｼｯｸM-PRO" pitchFamily="50" charset="-128"/>
              </a:rPr>
              <a:t>1</a:t>
            </a:r>
            <a:r>
              <a:rPr lang="ja-JP" altLang="en-US" sz="1000" kern="0" dirty="0">
                <a:ea typeface="HG丸ｺﾞｼｯｸM-PRO" pitchFamily="50" charset="-128"/>
              </a:rPr>
              <a:t>単位</a:t>
            </a:r>
            <a:endParaRPr lang="en-US" altLang="ja-JP" sz="1000" kern="0" dirty="0">
              <a:ea typeface="HG丸ｺﾞｼｯｸM-PRO" pitchFamily="50" charset="-128"/>
            </a:endParaRPr>
          </a:p>
          <a:p>
            <a:endParaRPr lang="en-US" altLang="ja-JP" sz="1100" kern="0" dirty="0">
              <a:ea typeface="HG丸ｺﾞｼｯｸM-PRO" pitchFamily="50" charset="-128"/>
            </a:endParaRPr>
          </a:p>
          <a:p>
            <a:r>
              <a:rPr lang="en-US" altLang="ja-JP" sz="1100" kern="0" dirty="0">
                <a:ea typeface="HG丸ｺﾞｼｯｸM-PRO" pitchFamily="50" charset="-128"/>
              </a:rPr>
              <a:t>※</a:t>
            </a:r>
            <a:r>
              <a:rPr lang="ja-JP" altLang="en-US" sz="1100" kern="0" dirty="0">
                <a:ea typeface="HG丸ｺﾞｼｯｸM-PRO" pitchFamily="50" charset="-128"/>
              </a:rPr>
              <a:t>休憩　</a:t>
            </a:r>
            <a:r>
              <a:rPr lang="en-US" altLang="ja-JP" sz="1100" kern="0" dirty="0">
                <a:ea typeface="HG丸ｺﾞｼｯｸM-PRO" pitchFamily="50" charset="-128"/>
              </a:rPr>
              <a:t>15 : 10-15 : 20</a:t>
            </a:r>
          </a:p>
          <a:p>
            <a:r>
              <a:rPr lang="en-US" altLang="ja-JP" sz="1100" kern="0" dirty="0">
                <a:ea typeface="HG丸ｺﾞｼｯｸM-PRO" pitchFamily="50" charset="-128"/>
              </a:rPr>
              <a:t> </a:t>
            </a:r>
          </a:p>
          <a:p>
            <a:r>
              <a:rPr lang="ja-JP" altLang="en-US" sz="1100" kern="0" dirty="0">
                <a:ea typeface="HG丸ｺﾞｼｯｸM-PRO" pitchFamily="50" charset="-128"/>
              </a:rPr>
              <a:t>３．</a:t>
            </a:r>
            <a:r>
              <a:rPr lang="ja-JP" altLang="en-US" sz="1100" kern="0">
                <a:ea typeface="HG丸ｺﾞｼｯｸM-PRO" pitchFamily="50" charset="-128"/>
              </a:rPr>
              <a:t>第２部　グループワーク</a:t>
            </a:r>
            <a:r>
              <a:rPr lang="ja-JP" altLang="en-US" sz="1100" kern="0" dirty="0">
                <a:ea typeface="HG丸ｺﾞｼｯｸM-PRO" pitchFamily="50" charset="-128"/>
              </a:rPr>
              <a:t>・総合討論　</a:t>
            </a:r>
            <a:r>
              <a:rPr lang="en-US" altLang="ja-JP" sz="1100" kern="0" dirty="0">
                <a:ea typeface="HG丸ｺﾞｼｯｸM-PRO" pitchFamily="50" charset="-128"/>
              </a:rPr>
              <a:t>15</a:t>
            </a:r>
            <a:r>
              <a:rPr lang="ja-JP" altLang="en-US" sz="1100" kern="0" dirty="0">
                <a:ea typeface="HG丸ｺﾞｼｯｸM-PRO" pitchFamily="50" charset="-128"/>
              </a:rPr>
              <a:t> </a:t>
            </a:r>
            <a:r>
              <a:rPr lang="en-US" altLang="ja-JP" sz="1100" kern="0" dirty="0">
                <a:ea typeface="HG丸ｺﾞｼｯｸM-PRO" pitchFamily="50" charset="-128"/>
              </a:rPr>
              <a:t>: 20-16 : 20 </a:t>
            </a:r>
          </a:p>
          <a:p>
            <a:r>
              <a:rPr lang="en-US" altLang="ja-JP" sz="1100" kern="0" dirty="0">
                <a:ea typeface="HG丸ｺﾞｼｯｸM-PRO" pitchFamily="50" charset="-128"/>
              </a:rPr>
              <a:t>	</a:t>
            </a:r>
            <a:r>
              <a:rPr lang="ja-JP" altLang="en-US" sz="1100" kern="0">
                <a:ea typeface="HG丸ｺﾞｼｯｸM-PRO" pitchFamily="50" charset="-128"/>
              </a:rPr>
              <a:t>　　　　　　演者・</a:t>
            </a:r>
            <a:r>
              <a:rPr lang="ja-JP" altLang="en-US" sz="1100">
                <a:ea typeface="HG丸ｺﾞｼｯｸM-PRO" pitchFamily="50" charset="-128"/>
              </a:rPr>
              <a:t>進行　</a:t>
            </a:r>
            <a:r>
              <a:rPr lang="ja-JP" altLang="en-US" sz="1100" dirty="0">
                <a:ea typeface="HG丸ｺﾞｼｯｸM-PRO" pitchFamily="50" charset="-128"/>
              </a:rPr>
              <a:t>鈴木　則夫　先生</a:t>
            </a:r>
            <a:endParaRPr lang="en-US" altLang="ja-JP" sz="1100" dirty="0">
              <a:ea typeface="HG丸ｺﾞｼｯｸM-PRO" panose="020F0600000000000000" pitchFamily="50" charset="-128"/>
            </a:endParaRPr>
          </a:p>
          <a:p>
            <a:pPr marL="1077913" indent="-268288"/>
            <a:r>
              <a:rPr lang="ja-JP" altLang="en-US" sz="1100">
                <a:latin typeface="Yu Gothic" panose="020B0400000000000000" pitchFamily="34" charset="-128"/>
                <a:ea typeface="Yu Gothic" panose="020B0400000000000000" pitchFamily="34" charset="-128"/>
              </a:rPr>
              <a:t>「</a:t>
            </a:r>
            <a:r>
              <a:rPr lang="ja-JP" altLang="ja-JP" sz="1100">
                <a:latin typeface="Yu Gothic" panose="020B0400000000000000" pitchFamily="34" charset="-128"/>
                <a:ea typeface="Yu Gothic" panose="020B0400000000000000" pitchFamily="34" charset="-128"/>
              </a:rPr>
              <a:t>病態機序にもとづいた認知症ケア</a:t>
            </a:r>
            <a:r>
              <a:rPr lang="ja-JP" altLang="en-US" sz="1100">
                <a:latin typeface="Yu Gothic" panose="020B0400000000000000" pitchFamily="34" charset="-128"/>
                <a:ea typeface="Yu Gothic" panose="020B0400000000000000" pitchFamily="34" charset="-128"/>
              </a:rPr>
              <a:t>」</a:t>
            </a:r>
            <a:r>
              <a:rPr lang="ja-JP" altLang="en-US" sz="1100">
                <a:ea typeface="HG丸ｺﾞｼｯｸM-PRO" pitchFamily="50" charset="-128"/>
              </a:rPr>
              <a:t>ワークテーマ</a:t>
            </a:r>
            <a:endParaRPr lang="en-US" altLang="ja-JP" sz="1100" dirty="0">
              <a:ea typeface="HG丸ｺﾞｼｯｸM-PRO" pitchFamily="50" charset="-128"/>
            </a:endParaRPr>
          </a:p>
          <a:p>
            <a:pPr marL="1077913" indent="-268288"/>
            <a:r>
              <a:rPr lang="ja-JP" altLang="en-US" sz="1100" dirty="0"/>
              <a:t>①　</a:t>
            </a:r>
            <a:r>
              <a:rPr lang="ja-JP" altLang="ja-JP" sz="1100" dirty="0"/>
              <a:t>『家に帰りたい！』帰宅願望と頻コールの</a:t>
            </a:r>
            <a:r>
              <a:rPr lang="en-US" altLang="ja-JP" sz="1100" dirty="0"/>
              <a:t>A</a:t>
            </a:r>
            <a:r>
              <a:rPr lang="ja-JP" altLang="ja-JP" sz="1100" dirty="0"/>
              <a:t>さん（</a:t>
            </a:r>
            <a:r>
              <a:rPr lang="ja-JP" altLang="ja-JP" sz="1100"/>
              <a:t>アルツハイマー型認知症</a:t>
            </a:r>
            <a:r>
              <a:rPr lang="ja-JP" altLang="en-US" sz="1100"/>
              <a:t>）</a:t>
            </a:r>
            <a:endParaRPr lang="en-US" altLang="ja-JP" sz="1100" dirty="0"/>
          </a:p>
          <a:p>
            <a:pPr marL="1077913" indent="-268288"/>
            <a:r>
              <a:rPr lang="ja-JP" altLang="en-US" sz="1100"/>
              <a:t>②　</a:t>
            </a:r>
            <a:r>
              <a:rPr lang="ja-JP" altLang="ja-JP" sz="1100" dirty="0"/>
              <a:t>易怒性のある</a:t>
            </a:r>
            <a:r>
              <a:rPr lang="en-US" altLang="ja-JP" sz="1100" dirty="0"/>
              <a:t>B</a:t>
            </a:r>
            <a:r>
              <a:rPr lang="ja-JP" altLang="ja-JP" sz="1100" dirty="0"/>
              <a:t>さん（転移性脳腫瘍）</a:t>
            </a:r>
            <a:r>
              <a:rPr lang="en-US" altLang="ja-JP" sz="1100" dirty="0"/>
              <a:t>    </a:t>
            </a:r>
            <a:endParaRPr lang="ja-JP" altLang="ja-JP" sz="1100" dirty="0"/>
          </a:p>
          <a:p>
            <a:pPr marL="1077913" indent="-268288"/>
            <a:r>
              <a:rPr lang="ja-JP" altLang="en-US" sz="1100" dirty="0"/>
              <a:t>③　</a:t>
            </a:r>
            <a:r>
              <a:rPr lang="ja-JP" altLang="ja-JP" sz="1100" dirty="0"/>
              <a:t>どっちが本当の</a:t>
            </a:r>
            <a:r>
              <a:rPr lang="en-US" altLang="ja-JP" sz="1100" dirty="0"/>
              <a:t>C</a:t>
            </a:r>
            <a:r>
              <a:rPr lang="ja-JP" altLang="ja-JP" sz="1100" dirty="0"/>
              <a:t>さん？認知症症状に変動がある</a:t>
            </a:r>
            <a:r>
              <a:rPr lang="en-US" altLang="ja-JP" sz="1100" dirty="0"/>
              <a:t>C</a:t>
            </a:r>
            <a:r>
              <a:rPr lang="ja-JP" altLang="ja-JP" sz="1100" dirty="0"/>
              <a:t>さん（レビー小体型</a:t>
            </a:r>
            <a:r>
              <a:rPr lang="ja-JP" altLang="ja-JP" sz="1100"/>
              <a:t>認知症）</a:t>
            </a:r>
            <a:endParaRPr lang="en-US" altLang="ja-JP" sz="1100" dirty="0"/>
          </a:p>
          <a:p>
            <a:pPr marL="1077913" indent="-268288"/>
            <a:r>
              <a:rPr lang="en-US" altLang="ja-JP" sz="1000" kern="0" dirty="0">
                <a:ea typeface="HG丸ｺﾞｼｯｸM-PRO" pitchFamily="50" charset="-128"/>
              </a:rPr>
              <a:t>         ※</a:t>
            </a:r>
            <a:r>
              <a:rPr lang="ja-JP" altLang="en-US" sz="1000" kern="0" dirty="0">
                <a:ea typeface="HG丸ｺﾞｼｯｸM-PRO" pitchFamily="50" charset="-128"/>
              </a:rPr>
              <a:t>日医生涯教育講座 </a:t>
            </a:r>
            <a:r>
              <a:rPr lang="ja-JP" altLang="en-US" sz="1000" kern="0">
                <a:ea typeface="HG丸ｺﾞｼｯｸM-PRO" pitchFamily="50" charset="-128"/>
              </a:rPr>
              <a:t>カリキュラムコード：</a:t>
            </a:r>
            <a:r>
              <a:rPr lang="en-US" altLang="ja-JP" sz="1000" kern="0" dirty="0">
                <a:ea typeface="HG丸ｺﾞｼｯｸM-PRO" pitchFamily="50" charset="-128"/>
              </a:rPr>
              <a:t>73</a:t>
            </a:r>
            <a:r>
              <a:rPr lang="ja-JP" altLang="en-US" sz="1000" kern="0">
                <a:ea typeface="HG丸ｺﾞｼｯｸM-PRO" pitchFamily="50" charset="-128"/>
              </a:rPr>
              <a:t>慢性疾患・複合疾患の管理</a:t>
            </a:r>
            <a:r>
              <a:rPr lang="en-US" altLang="ja-JP" sz="1000" kern="0" dirty="0">
                <a:ea typeface="HG丸ｺﾞｼｯｸM-PRO" pitchFamily="50" charset="-128"/>
              </a:rPr>
              <a:t>  1</a:t>
            </a:r>
            <a:r>
              <a:rPr lang="ja-JP" altLang="en-US" sz="1000" kern="0" dirty="0">
                <a:ea typeface="HG丸ｺﾞｼｯｸM-PRO" pitchFamily="50" charset="-128"/>
              </a:rPr>
              <a:t>単位</a:t>
            </a:r>
            <a:endParaRPr lang="en-US" altLang="ja-JP" sz="1000" kern="0" dirty="0">
              <a:ea typeface="HG丸ｺﾞｼｯｸM-PRO" pitchFamily="50" charset="-128"/>
            </a:endParaRPr>
          </a:p>
          <a:p>
            <a:endParaRPr lang="en-US" altLang="ja-JP" sz="1100" kern="0" dirty="0">
              <a:ea typeface="HG丸ｺﾞｼｯｸM-PRO" pitchFamily="50" charset="-128"/>
            </a:endParaRPr>
          </a:p>
          <a:p>
            <a:pPr>
              <a:lnSpc>
                <a:spcPts val="1500"/>
              </a:lnSpc>
            </a:pPr>
            <a:r>
              <a:rPr lang="ja-JP" altLang="en-US" sz="1100" kern="0">
                <a:ea typeface="HG丸ｺﾞｼｯｸM-PRO" pitchFamily="50" charset="-128"/>
              </a:rPr>
              <a:t>４．</a:t>
            </a:r>
            <a:r>
              <a:rPr lang="ja-JP" altLang="en-US" sz="1100" kern="0" dirty="0">
                <a:ea typeface="HG丸ｺﾞｼｯｸM-PRO" pitchFamily="50" charset="-128"/>
              </a:rPr>
              <a:t>まとめ、および次回案内　</a:t>
            </a:r>
            <a:r>
              <a:rPr lang="en-US" altLang="ja-JP" sz="1100" kern="0" dirty="0">
                <a:ea typeface="HG丸ｺﾞｼｯｸM-PRO" pitchFamily="50" charset="-128"/>
              </a:rPr>
              <a:t>16 : 20-16 :</a:t>
            </a:r>
            <a:r>
              <a:rPr lang="ja-JP" altLang="en-US" sz="1100" kern="0" dirty="0">
                <a:ea typeface="HG丸ｺﾞｼｯｸM-PRO" pitchFamily="50" charset="-128"/>
              </a:rPr>
              <a:t> </a:t>
            </a:r>
            <a:r>
              <a:rPr lang="en-US" altLang="ja-JP" sz="1100" kern="0" dirty="0">
                <a:ea typeface="HG丸ｺﾞｼｯｸM-PRO" pitchFamily="50" charset="-128"/>
              </a:rPr>
              <a:t>30</a:t>
            </a:r>
            <a:r>
              <a:rPr lang="ja-JP" altLang="en-US" sz="1100" kern="0" dirty="0">
                <a:ea typeface="HG丸ｺﾞｼｯｸM-PRO" pitchFamily="50" charset="-128"/>
              </a:rPr>
              <a:t>　</a:t>
            </a:r>
            <a:r>
              <a:rPr lang="ja-JP" altLang="en-US" sz="1100" dirty="0">
                <a:ea typeface="HG丸ｺﾞｼｯｸM-PRO" pitchFamily="50" charset="-128"/>
              </a:rPr>
              <a:t>　</a:t>
            </a:r>
            <a:endParaRPr lang="en-US" altLang="ja-JP" sz="1100" dirty="0">
              <a:ea typeface="HG丸ｺﾞｼｯｸM-PRO" pitchFamily="50" charset="-128"/>
            </a:endParaRPr>
          </a:p>
          <a:p>
            <a:r>
              <a:rPr lang="en-US" altLang="ja-JP" sz="1100" dirty="0">
                <a:ea typeface="HG丸ｺﾞｼｯｸM-PRO" pitchFamily="50" charset="-128"/>
              </a:rPr>
              <a:t>		</a:t>
            </a:r>
            <a:r>
              <a:rPr lang="ja-JP" altLang="en-US" sz="1100" dirty="0">
                <a:ea typeface="HG丸ｺﾞｼｯｸM-PRO" pitchFamily="50" charset="-128"/>
              </a:rPr>
              <a:t>淡海医療センター　緩和ケア内科　堀　泰祐　先生、他</a:t>
            </a:r>
            <a:endParaRPr lang="en-US" altLang="ja-JP" sz="1100" dirty="0">
              <a:ea typeface="HG丸ｺﾞｼｯｸM-PRO" pitchFamily="50" charset="-128"/>
            </a:endParaRPr>
          </a:p>
        </p:txBody>
      </p:sp>
      <p:sp>
        <p:nvSpPr>
          <p:cNvPr id="3" name="正方形/長方形 2">
            <a:extLst>
              <a:ext uri="{FF2B5EF4-FFF2-40B4-BE49-F238E27FC236}">
                <a16:creationId xmlns:a16="http://schemas.microsoft.com/office/drawing/2014/main" id="{06B5BD3E-6123-DA4C-5CC5-5402B410F2D2}"/>
              </a:ext>
            </a:extLst>
          </p:cNvPr>
          <p:cNvSpPr/>
          <p:nvPr/>
        </p:nvSpPr>
        <p:spPr>
          <a:xfrm>
            <a:off x="296272" y="2148656"/>
            <a:ext cx="6264696" cy="78812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F23A1B5-CE20-08C9-2B5A-A2FB9DA78BC7}"/>
              </a:ext>
            </a:extLst>
          </p:cNvPr>
          <p:cNvSpPr txBox="1"/>
          <p:nvPr/>
        </p:nvSpPr>
        <p:spPr>
          <a:xfrm>
            <a:off x="836712" y="2164727"/>
            <a:ext cx="4523995" cy="738664"/>
          </a:xfrm>
          <a:prstGeom prst="rect">
            <a:avLst/>
          </a:prstGeom>
          <a:noFill/>
        </p:spPr>
        <p:txBody>
          <a:bodyPr wrap="non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日時</a:t>
            </a:r>
            <a:r>
              <a:rPr kumimoji="1" lang="en-US" altLang="ja-JP" sz="1400" dirty="0">
                <a:latin typeface="HG丸ｺﾞｼｯｸM-PRO" panose="020F0600000000000000" pitchFamily="50" charset="-128"/>
                <a:ea typeface="HG丸ｺﾞｼｯｸM-PRO" panose="020F0600000000000000" pitchFamily="50" charset="-128"/>
              </a:rPr>
              <a:t>	2025</a:t>
            </a:r>
            <a:r>
              <a:rPr kumimoji="1" lang="ja-JP" altLang="en-US" sz="1400" dirty="0">
                <a:latin typeface="HG丸ｺﾞｼｯｸM-PRO" panose="020F0600000000000000" pitchFamily="50" charset="-128"/>
                <a:ea typeface="HG丸ｺﾞｼｯｸM-PRO" panose="020F0600000000000000" pitchFamily="50" charset="-128"/>
              </a:rPr>
              <a:t>年</a:t>
            </a:r>
            <a:r>
              <a:rPr lang="en-US" altLang="ja-JP" sz="1400" dirty="0">
                <a:latin typeface="HG丸ｺﾞｼｯｸM-PRO" panose="020F0600000000000000" pitchFamily="50" charset="-128"/>
                <a:ea typeface="HG丸ｺﾞｼｯｸM-PRO" panose="020F0600000000000000" pitchFamily="50" charset="-128"/>
              </a:rPr>
              <a:t>5</a:t>
            </a:r>
            <a:r>
              <a:rPr kumimoji="1" lang="ja-JP" altLang="en-US" sz="1400" dirty="0">
                <a:latin typeface="HG丸ｺﾞｼｯｸM-PRO" panose="020F0600000000000000" pitchFamily="50" charset="-128"/>
                <a:ea typeface="HG丸ｺﾞｼｯｸM-PRO" panose="020F0600000000000000" pitchFamily="50" charset="-128"/>
              </a:rPr>
              <a:t>月</a:t>
            </a:r>
            <a:r>
              <a:rPr kumimoji="1" lang="en-US" altLang="ja-JP" sz="1400" dirty="0">
                <a:latin typeface="HG丸ｺﾞｼｯｸM-PRO" panose="020F0600000000000000" pitchFamily="50" charset="-128"/>
                <a:ea typeface="HG丸ｺﾞｼｯｸM-PRO" panose="020F0600000000000000" pitchFamily="50" charset="-128"/>
              </a:rPr>
              <a:t>11</a:t>
            </a:r>
            <a:r>
              <a:rPr kumimoji="1" lang="ja-JP" altLang="en-US" sz="1400" dirty="0">
                <a:latin typeface="HG丸ｺﾞｼｯｸM-PRO" panose="020F0600000000000000" pitchFamily="50" charset="-128"/>
                <a:ea typeface="HG丸ｺﾞｼｯｸM-PRO" panose="020F0600000000000000" pitchFamily="50" charset="-128"/>
              </a:rPr>
              <a:t>日（日）　</a:t>
            </a:r>
            <a:r>
              <a:rPr kumimoji="1" lang="en-US" altLang="ja-JP" sz="1400" dirty="0">
                <a:latin typeface="HG丸ｺﾞｼｯｸM-PRO" panose="020F0600000000000000" pitchFamily="50" charset="-128"/>
                <a:ea typeface="HG丸ｺﾞｼｯｸM-PRO" panose="020F0600000000000000" pitchFamily="50" charset="-128"/>
              </a:rPr>
              <a:t>14:00-16:30</a:t>
            </a:r>
          </a:p>
          <a:p>
            <a:r>
              <a:rPr lang="ja-JP" altLang="en-US" sz="1400" dirty="0">
                <a:latin typeface="HG丸ｺﾞｼｯｸM-PRO" panose="020F0600000000000000" pitchFamily="50" charset="-128"/>
                <a:ea typeface="HG丸ｺﾞｼｯｸM-PRO" panose="020F0600000000000000" pitchFamily="50" charset="-128"/>
              </a:rPr>
              <a:t>場所</a:t>
            </a:r>
            <a:r>
              <a:rPr lang="en-US" altLang="ja-JP" sz="14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大津　ピアザ淡海</a:t>
            </a:r>
            <a:r>
              <a:rPr lang="ja-JP" altLang="en-US" sz="1400" b="0" i="0" dirty="0">
                <a:solidFill>
                  <a:srgbClr val="000000"/>
                </a:solidFill>
                <a:effectLst/>
                <a:latin typeface="HG丸ｺﾞｼｯｸM-PRO" panose="020F0600000000000000" pitchFamily="50" charset="-128"/>
                <a:ea typeface="HG丸ｺﾞｼｯｸM-PRO" panose="020F0600000000000000" pitchFamily="50" charset="-128"/>
              </a:rPr>
              <a:t>　</a:t>
            </a:r>
            <a:r>
              <a:rPr lang="ja-JP" altLang="en-US" sz="1400" dirty="0">
                <a:solidFill>
                  <a:srgbClr val="000000"/>
                </a:solidFill>
                <a:latin typeface="HG丸ｺﾞｼｯｸM-PRO" panose="020F0600000000000000" pitchFamily="50" charset="-128"/>
                <a:ea typeface="HG丸ｺﾞｼｯｸM-PRO" panose="020F0600000000000000" pitchFamily="50" charset="-128"/>
              </a:rPr>
              <a:t>大会議室</a:t>
            </a:r>
            <a:endParaRPr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参加費</a:t>
            </a:r>
            <a:r>
              <a:rPr kumimoji="1" lang="en-US" altLang="ja-JP" sz="1400" dirty="0">
                <a:latin typeface="HG丸ｺﾞｼｯｸM-PRO" panose="020F0600000000000000" pitchFamily="50" charset="-128"/>
                <a:ea typeface="HG丸ｺﾞｼｯｸM-PRO" panose="020F0600000000000000" pitchFamily="50" charset="-128"/>
              </a:rPr>
              <a:t>	1000</a:t>
            </a:r>
            <a:r>
              <a:rPr kumimoji="1" lang="ja-JP" altLang="en-US" sz="1400" dirty="0">
                <a:latin typeface="HG丸ｺﾞｼｯｸM-PRO" panose="020F0600000000000000" pitchFamily="50" charset="-128"/>
                <a:ea typeface="HG丸ｺﾞｼｯｸM-PRO" panose="020F0600000000000000" pitchFamily="50" charset="-128"/>
              </a:rPr>
              <a:t>円（参加登録は不要です）</a:t>
            </a:r>
          </a:p>
        </p:txBody>
      </p:sp>
      <p:sp>
        <p:nvSpPr>
          <p:cNvPr id="6" name="正方形/長方形 5">
            <a:extLst>
              <a:ext uri="{FF2B5EF4-FFF2-40B4-BE49-F238E27FC236}">
                <a16:creationId xmlns:a16="http://schemas.microsoft.com/office/drawing/2014/main" id="{5C374210-4831-8B08-77E9-1456EB8FAE11}"/>
              </a:ext>
            </a:extLst>
          </p:cNvPr>
          <p:cNvSpPr/>
          <p:nvPr/>
        </p:nvSpPr>
        <p:spPr>
          <a:xfrm>
            <a:off x="304304" y="4592960"/>
            <a:ext cx="6264696" cy="496855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62112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96380" y="344488"/>
            <a:ext cx="2031325" cy="369332"/>
          </a:xfrm>
          <a:prstGeom prst="rect">
            <a:avLst/>
          </a:prstGeom>
          <a:noFill/>
        </p:spPr>
        <p:txBody>
          <a:bodyPr wrap="none" rtlCol="0">
            <a:spAutoFit/>
          </a:bodyPr>
          <a:lstStyle/>
          <a:p>
            <a:r>
              <a:rPr lang="ja-JP" altLang="en-US" dirty="0">
                <a:latin typeface="HG丸ｺﾞｼｯｸM-PRO" pitchFamily="50" charset="-128"/>
                <a:ea typeface="HG丸ｺﾞｼｯｸM-PRO" pitchFamily="50" charset="-128"/>
              </a:rPr>
              <a:t>会場へのアクセス</a:t>
            </a:r>
            <a:endParaRPr kumimoji="1" lang="ja-JP" altLang="en-US" dirty="0">
              <a:latin typeface="HG丸ｺﾞｼｯｸM-PRO" pitchFamily="50" charset="-128"/>
              <a:ea typeface="HG丸ｺﾞｼｯｸM-PRO" pitchFamily="50" charset="-128"/>
            </a:endParaRPr>
          </a:p>
        </p:txBody>
      </p:sp>
      <p:sp>
        <p:nvSpPr>
          <p:cNvPr id="8" name="テキスト ボックス 7"/>
          <p:cNvSpPr txBox="1"/>
          <p:nvPr/>
        </p:nvSpPr>
        <p:spPr>
          <a:xfrm>
            <a:off x="2795443" y="6383868"/>
            <a:ext cx="1569661" cy="369332"/>
          </a:xfrm>
          <a:prstGeom prst="rect">
            <a:avLst/>
          </a:prstGeom>
          <a:noFill/>
        </p:spPr>
        <p:txBody>
          <a:bodyPr wrap="none" rtlCol="0">
            <a:spAutoFit/>
          </a:bodyPr>
          <a:lstStyle/>
          <a:p>
            <a:pPr algn="ctr"/>
            <a:r>
              <a:rPr lang="ja-JP" altLang="en-US" dirty="0">
                <a:latin typeface="HG丸ｺﾞｼｯｸM-PRO" pitchFamily="50" charset="-128"/>
                <a:ea typeface="HG丸ｺﾞｼｯｸM-PRO" pitchFamily="50" charset="-128"/>
              </a:rPr>
              <a:t>単位申請など</a:t>
            </a:r>
            <a:endParaRPr kumimoji="1" lang="ja-JP" altLang="en-US" dirty="0">
              <a:latin typeface="HG丸ｺﾞｼｯｸM-PRO" pitchFamily="50" charset="-128"/>
              <a:ea typeface="HG丸ｺﾞｼｯｸM-PRO" pitchFamily="50" charset="-128"/>
            </a:endParaRPr>
          </a:p>
        </p:txBody>
      </p:sp>
      <p:sp>
        <p:nvSpPr>
          <p:cNvPr id="9" name="正方形/長方形 8"/>
          <p:cNvSpPr/>
          <p:nvPr/>
        </p:nvSpPr>
        <p:spPr>
          <a:xfrm>
            <a:off x="548680" y="6825208"/>
            <a:ext cx="5832648" cy="1407052"/>
          </a:xfrm>
          <a:prstGeom prst="rect">
            <a:avLst/>
          </a:prstGeom>
        </p:spPr>
        <p:txBody>
          <a:bodyPr wrap="square">
            <a:spAutoFit/>
          </a:bodyPr>
          <a:lstStyle/>
          <a:p>
            <a:pPr>
              <a:lnSpc>
                <a:spcPts val="1300"/>
              </a:lnSpc>
            </a:pP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日医生涯教育講座　</a:t>
            </a:r>
            <a:r>
              <a:rPr lang="en-US" altLang="ja-JP" sz="1050" dirty="0">
                <a:latin typeface="HG丸ｺﾞｼｯｸM-PRO" pitchFamily="50" charset="-128"/>
                <a:ea typeface="HG丸ｺﾞｼｯｸM-PRO" pitchFamily="50" charset="-128"/>
              </a:rPr>
              <a:t>2</a:t>
            </a:r>
            <a:r>
              <a:rPr lang="ja-JP" altLang="en-US" sz="1050" dirty="0">
                <a:latin typeface="HG丸ｺﾞｼｯｸM-PRO" pitchFamily="50" charset="-128"/>
                <a:ea typeface="HG丸ｺﾞｼｯｸM-PRO" pitchFamily="50" charset="-128"/>
              </a:rPr>
              <a:t>時間</a:t>
            </a:r>
            <a:r>
              <a:rPr lang="en-US" altLang="ja-JP" sz="1050" dirty="0">
                <a:latin typeface="HG丸ｺﾞｼｯｸM-PRO" pitchFamily="50" charset="-128"/>
                <a:ea typeface="HG丸ｺﾞｼｯｸM-PRO" pitchFamily="50" charset="-128"/>
              </a:rPr>
              <a:t>2</a:t>
            </a:r>
            <a:r>
              <a:rPr lang="ja-JP" altLang="en-US" sz="1050" dirty="0">
                <a:latin typeface="HG丸ｺﾞｼｯｸM-PRO" pitchFamily="50" charset="-128"/>
                <a:ea typeface="HG丸ｺﾞｼｯｸM-PRO" pitchFamily="50" charset="-128"/>
              </a:rPr>
              <a:t>単位　申請中</a:t>
            </a:r>
            <a:endParaRPr lang="en-US" altLang="ja-JP" sz="1050" dirty="0">
              <a:latin typeface="HG丸ｺﾞｼｯｸM-PRO" pitchFamily="50" charset="-128"/>
              <a:ea typeface="HG丸ｺﾞｼｯｸM-PRO" pitchFamily="50" charset="-128"/>
            </a:endParaRPr>
          </a:p>
          <a:p>
            <a:pPr marL="180975">
              <a:lnSpc>
                <a:spcPts val="1300"/>
              </a:lnSpc>
            </a:pPr>
            <a:r>
              <a:rPr lang="ja-JP" altLang="en-US" sz="1050">
                <a:latin typeface="HG丸ｺﾞｼｯｸM-PRO" pitchFamily="50" charset="-128"/>
                <a:ea typeface="HG丸ｺﾞｼｯｸM-PRO" pitchFamily="50" charset="-128"/>
              </a:rPr>
              <a:t>講演</a:t>
            </a:r>
            <a:r>
              <a:rPr lang="en-US" altLang="ja-JP" sz="1050" dirty="0">
                <a:latin typeface="HG丸ｺﾞｼｯｸM-PRO" pitchFamily="50" charset="-128"/>
                <a:ea typeface="HG丸ｺﾞｼｯｸM-PRO" pitchFamily="50" charset="-128"/>
              </a:rPr>
              <a:t>		※</a:t>
            </a:r>
            <a:r>
              <a:rPr lang="ja-JP" altLang="en-US" sz="1050" kern="0">
                <a:latin typeface="HG丸ｺﾞｼｯｸM-PRO" pitchFamily="50" charset="-128"/>
                <a:ea typeface="HG丸ｺﾞｼｯｸM-PRO" pitchFamily="50" charset="-128"/>
              </a:rPr>
              <a:t>カリキュラムコード：</a:t>
            </a:r>
            <a:r>
              <a:rPr lang="en-US" altLang="ja-JP" sz="1050" kern="0" dirty="0">
                <a:latin typeface="HG丸ｺﾞｼｯｸM-PRO" pitchFamily="50" charset="-128"/>
                <a:ea typeface="HG丸ｺﾞｼｯｸM-PRO" pitchFamily="50" charset="-128"/>
              </a:rPr>
              <a:t>29</a:t>
            </a:r>
            <a:r>
              <a:rPr lang="ja-JP" altLang="en-US" sz="1050" kern="0">
                <a:latin typeface="HG丸ｺﾞｼｯｸM-PRO" pitchFamily="50" charset="-128"/>
                <a:ea typeface="HG丸ｺﾞｼｯｸM-PRO" pitchFamily="50" charset="-128"/>
              </a:rPr>
              <a:t>認知症の障害</a:t>
            </a:r>
            <a:r>
              <a:rPr lang="en-US" altLang="ja-JP" sz="1050" kern="0" dirty="0">
                <a:latin typeface="HG丸ｺﾞｼｯｸM-PRO" pitchFamily="50" charset="-128"/>
                <a:ea typeface="HG丸ｺﾞｼｯｸM-PRO" pitchFamily="50" charset="-128"/>
              </a:rPr>
              <a:t>	1</a:t>
            </a:r>
            <a:r>
              <a:rPr lang="ja-JP" altLang="en-US" sz="1050" kern="0" dirty="0">
                <a:latin typeface="HG丸ｺﾞｼｯｸM-PRO" pitchFamily="50" charset="-128"/>
                <a:ea typeface="HG丸ｺﾞｼｯｸM-PRO" pitchFamily="50" charset="-128"/>
              </a:rPr>
              <a:t>単位</a:t>
            </a:r>
            <a:endParaRPr lang="en-US" altLang="ja-JP" sz="1050" kern="0" dirty="0">
              <a:latin typeface="HG丸ｺﾞｼｯｸM-PRO" pitchFamily="50" charset="-128"/>
              <a:ea typeface="HG丸ｺﾞｼｯｸM-PRO" pitchFamily="50" charset="-128"/>
            </a:endParaRPr>
          </a:p>
          <a:p>
            <a:pPr marL="180975">
              <a:lnSpc>
                <a:spcPts val="1300"/>
              </a:lnSpc>
            </a:pPr>
            <a:r>
              <a:rPr lang="ja-JP" altLang="en-US" sz="1050" kern="0">
                <a:latin typeface="HG丸ｺﾞｼｯｸM-PRO" pitchFamily="50" charset="-128"/>
                <a:ea typeface="HG丸ｺﾞｼｯｸM-PRO" pitchFamily="50" charset="-128"/>
              </a:rPr>
              <a:t>グループワーク</a:t>
            </a:r>
            <a:r>
              <a:rPr lang="en-US" altLang="ja-JP" sz="1050" kern="0" dirty="0">
                <a:latin typeface="HG丸ｺﾞｼｯｸM-PRO" pitchFamily="50" charset="-128"/>
                <a:ea typeface="HG丸ｺﾞｼｯｸM-PRO" pitchFamily="50" charset="-128"/>
              </a:rPr>
              <a:t>	※</a:t>
            </a:r>
            <a:r>
              <a:rPr lang="ja-JP" altLang="en-US" sz="1050" kern="0">
                <a:latin typeface="HG丸ｺﾞｼｯｸM-PRO" pitchFamily="50" charset="-128"/>
                <a:ea typeface="HG丸ｺﾞｼｯｸM-PRO" pitchFamily="50" charset="-128"/>
              </a:rPr>
              <a:t>カリキュラムコード：</a:t>
            </a:r>
            <a:r>
              <a:rPr lang="en-US" altLang="ja-JP" sz="1050" kern="0" dirty="0">
                <a:latin typeface="HG丸ｺﾞｼｯｸM-PRO" pitchFamily="50" charset="-128"/>
                <a:ea typeface="HG丸ｺﾞｼｯｸM-PRO" pitchFamily="50" charset="-128"/>
              </a:rPr>
              <a:t>73</a:t>
            </a:r>
            <a:r>
              <a:rPr lang="ja-JP" altLang="en-US" sz="1050" kern="0">
                <a:latin typeface="HG丸ｺﾞｼｯｸM-PRO" pitchFamily="50" charset="-128"/>
                <a:ea typeface="HG丸ｺﾞｼｯｸM-PRO" pitchFamily="50" charset="-128"/>
              </a:rPr>
              <a:t>慢性疾患・複合疾患の管理</a:t>
            </a:r>
            <a:r>
              <a:rPr lang="en-US" altLang="ja-JP" sz="1050" kern="0" dirty="0">
                <a:latin typeface="HG丸ｺﾞｼｯｸM-PRO" pitchFamily="50" charset="-128"/>
                <a:ea typeface="HG丸ｺﾞｼｯｸM-PRO" pitchFamily="50" charset="-128"/>
              </a:rPr>
              <a:t>  1</a:t>
            </a:r>
            <a:r>
              <a:rPr lang="ja-JP" altLang="en-US" sz="1050" kern="0" dirty="0">
                <a:latin typeface="HG丸ｺﾞｼｯｸM-PRO" pitchFamily="50" charset="-128"/>
                <a:ea typeface="HG丸ｺﾞｼｯｸM-PRO" pitchFamily="50" charset="-128"/>
              </a:rPr>
              <a:t>単位</a:t>
            </a:r>
            <a:endParaRPr lang="en-US" altLang="ja-JP" sz="1050" kern="0" dirty="0">
              <a:latin typeface="HG丸ｺﾞｼｯｸM-PRO" pitchFamily="50" charset="-128"/>
              <a:ea typeface="HG丸ｺﾞｼｯｸM-PRO" pitchFamily="50" charset="-128"/>
            </a:endParaRPr>
          </a:p>
          <a:p>
            <a:pPr marL="180975">
              <a:lnSpc>
                <a:spcPts val="1300"/>
              </a:lnSpc>
            </a:pPr>
            <a:r>
              <a:rPr lang="en-US" altLang="ja-JP" sz="1050" kern="0" dirty="0">
                <a:latin typeface="HG丸ｺﾞｼｯｸM-PRO" pitchFamily="50" charset="-128"/>
                <a:ea typeface="HG丸ｺﾞｼｯｸM-PRO" pitchFamily="50" charset="-128"/>
              </a:rPr>
              <a:t>			</a:t>
            </a:r>
          </a:p>
          <a:p>
            <a:pPr marL="180975" indent="-180975">
              <a:lnSpc>
                <a:spcPts val="1300"/>
              </a:lnSpc>
            </a:pPr>
            <a:r>
              <a:rPr lang="en-US" altLang="ja-JP" sz="1050" kern="0" dirty="0">
                <a:latin typeface="HG丸ｺﾞｼｯｸM-PRO" pitchFamily="50" charset="-128"/>
                <a:ea typeface="HG丸ｺﾞｼｯｸM-PRO" pitchFamily="50" charset="-128"/>
              </a:rPr>
              <a:t>※</a:t>
            </a:r>
            <a:r>
              <a:rPr lang="ja-JP" altLang="en-US" sz="1050" kern="0" dirty="0">
                <a:latin typeface="HG丸ｺﾞｼｯｸM-PRO" pitchFamily="50" charset="-128"/>
                <a:ea typeface="HG丸ｺﾞｼｯｸM-PRO" pitchFamily="50" charset="-128"/>
              </a:rPr>
              <a:t>日本緩和医療薬学会認定講習会として</a:t>
            </a:r>
            <a:r>
              <a:rPr lang="en-US" altLang="ja-JP" sz="1050" kern="0" dirty="0">
                <a:latin typeface="HG丸ｺﾞｼｯｸM-PRO" pitchFamily="50" charset="-128"/>
                <a:ea typeface="HG丸ｺﾞｼｯｸM-PRO" pitchFamily="50" charset="-128"/>
              </a:rPr>
              <a:t>2</a:t>
            </a:r>
            <a:r>
              <a:rPr lang="ja-JP" altLang="en-US" sz="1050" kern="0" dirty="0">
                <a:latin typeface="HG丸ｺﾞｼｯｸM-PRO" pitchFamily="50" charset="-128"/>
                <a:ea typeface="HG丸ｺﾞｼｯｸM-PRO" pitchFamily="50" charset="-128"/>
              </a:rPr>
              <a:t>単位が認められます</a:t>
            </a:r>
            <a:endParaRPr lang="en-US" altLang="ja-JP" sz="1050" kern="0" dirty="0">
              <a:latin typeface="HG丸ｺﾞｼｯｸM-PRO" pitchFamily="50" charset="-128"/>
              <a:ea typeface="HG丸ｺﾞｼｯｸM-PRO" pitchFamily="50" charset="-128"/>
            </a:endParaRPr>
          </a:p>
          <a:p>
            <a:pPr marL="180975" indent="-180975">
              <a:lnSpc>
                <a:spcPts val="1300"/>
              </a:lnSpc>
            </a:pPr>
            <a:r>
              <a:rPr lang="en-US" altLang="ja-JP" sz="1050" kern="0" dirty="0">
                <a:latin typeface="HG丸ｺﾞｼｯｸM-PRO" pitchFamily="50" charset="-128"/>
                <a:ea typeface="HG丸ｺﾞｼｯｸM-PRO" pitchFamily="50" charset="-128"/>
              </a:rPr>
              <a:t>※</a:t>
            </a:r>
            <a:r>
              <a:rPr lang="ja-JP" altLang="en-US" sz="1050" kern="0" dirty="0">
                <a:latin typeface="HG丸ｺﾞｼｯｸM-PRO" pitchFamily="50" charset="-128"/>
                <a:ea typeface="HG丸ｺﾞｼｯｸM-PRO" pitchFamily="50" charset="-128"/>
              </a:rPr>
              <a:t>認定看護師自己研鑽ポイントが申請可能です</a:t>
            </a:r>
            <a:endParaRPr lang="en-US" altLang="ja-JP" sz="1050" kern="0" dirty="0">
              <a:latin typeface="HG丸ｺﾞｼｯｸM-PRO" pitchFamily="50" charset="-128"/>
              <a:ea typeface="HG丸ｺﾞｼｯｸM-PRO" pitchFamily="50" charset="-128"/>
            </a:endParaRPr>
          </a:p>
          <a:p>
            <a:pPr marL="180975" indent="-180975">
              <a:lnSpc>
                <a:spcPts val="1300"/>
              </a:lnSpc>
            </a:pPr>
            <a:r>
              <a:rPr lang="en-US" altLang="ja-JP" sz="1050" kern="0" dirty="0">
                <a:latin typeface="HG丸ｺﾞｼｯｸM-PRO" pitchFamily="50" charset="-128"/>
                <a:ea typeface="HG丸ｺﾞｼｯｸM-PRO" pitchFamily="50" charset="-128"/>
              </a:rPr>
              <a:t>※</a:t>
            </a:r>
            <a:r>
              <a:rPr lang="ja-JP" altLang="en-US" sz="1050" kern="0" dirty="0">
                <a:latin typeface="HG丸ｺﾞｼｯｸM-PRO" pitchFamily="50" charset="-128"/>
                <a:ea typeface="HG丸ｺﾞｼｯｸM-PRO" pitchFamily="50" charset="-128"/>
              </a:rPr>
              <a:t>国立がん研究センター「認定がん専門相談員」</a:t>
            </a:r>
            <a:r>
              <a:rPr lang="en-US" altLang="ja-JP" sz="1050" kern="0" dirty="0">
                <a:latin typeface="HG丸ｺﾞｼｯｸM-PRO" pitchFamily="50" charset="-128"/>
                <a:ea typeface="HG丸ｺﾞｼｯｸM-PRO" pitchFamily="50" charset="-128"/>
              </a:rPr>
              <a:t>Ⅳ</a:t>
            </a:r>
            <a:r>
              <a:rPr lang="ja-JP" altLang="en-US" sz="1050" kern="0" dirty="0">
                <a:latin typeface="HG丸ｺﾞｼｯｸM-PRO" pitchFamily="50" charset="-128"/>
                <a:ea typeface="HG丸ｺﾞｼｯｸM-PRO" pitchFamily="50" charset="-128"/>
              </a:rPr>
              <a:t>群（</a:t>
            </a:r>
            <a:r>
              <a:rPr lang="en-US" altLang="ja-JP" sz="1050" kern="0" dirty="0">
                <a:latin typeface="HG丸ｺﾞｼｯｸM-PRO" pitchFamily="50" charset="-128"/>
                <a:ea typeface="HG丸ｺﾞｼｯｸM-PRO" pitchFamily="50" charset="-128"/>
              </a:rPr>
              <a:t>1</a:t>
            </a:r>
            <a:r>
              <a:rPr lang="ja-JP" altLang="en-US" sz="1050" kern="0" dirty="0">
                <a:latin typeface="HG丸ｺﾞｼｯｸM-PRO" pitchFamily="50" charset="-128"/>
                <a:ea typeface="HG丸ｺﾞｼｯｸM-PRO" pitchFamily="50" charset="-128"/>
              </a:rPr>
              <a:t>単位）の教育研修となります</a:t>
            </a:r>
            <a:r>
              <a:rPr lang="en-US" altLang="ja-JP" sz="1050" kern="0" dirty="0">
                <a:latin typeface="HG丸ｺﾞｼｯｸM-PRO" pitchFamily="50" charset="-128"/>
                <a:ea typeface="HG丸ｺﾞｼｯｸM-PRO" pitchFamily="50" charset="-128"/>
              </a:rPr>
              <a:t>		</a:t>
            </a:r>
            <a:r>
              <a:rPr lang="ja-JP" altLang="en-US" sz="1050" kern="0" dirty="0">
                <a:latin typeface="HG丸ｺﾞｼｯｸM-PRO" pitchFamily="50" charset="-128"/>
                <a:ea typeface="HG丸ｺﾞｼｯｸM-PRO" pitchFamily="50" charset="-128"/>
              </a:rPr>
              <a:t>　　　</a:t>
            </a:r>
            <a:endParaRPr lang="ja-JP" altLang="en-US" sz="1050" dirty="0">
              <a:latin typeface="HG丸ｺﾞｼｯｸM-PRO" pitchFamily="50" charset="-128"/>
              <a:ea typeface="HG丸ｺﾞｼｯｸM-PRO" pitchFamily="50" charset="-128"/>
            </a:endParaRPr>
          </a:p>
        </p:txBody>
      </p:sp>
      <p:sp>
        <p:nvSpPr>
          <p:cNvPr id="10" name="テキスト ボックス 9"/>
          <p:cNvSpPr txBox="1"/>
          <p:nvPr/>
        </p:nvSpPr>
        <p:spPr>
          <a:xfrm>
            <a:off x="2997674" y="8328084"/>
            <a:ext cx="877164" cy="369332"/>
          </a:xfrm>
          <a:prstGeom prst="rect">
            <a:avLst/>
          </a:prstGeom>
          <a:noFill/>
        </p:spPr>
        <p:txBody>
          <a:bodyPr wrap="none" rtlCol="0">
            <a:spAutoFit/>
          </a:bodyPr>
          <a:lstStyle/>
          <a:p>
            <a:pPr algn="ctr"/>
            <a:r>
              <a:rPr lang="ja-JP" altLang="en-US" dirty="0">
                <a:latin typeface="HG丸ｺﾞｼｯｸM-PRO" pitchFamily="50" charset="-128"/>
                <a:ea typeface="HG丸ｺﾞｼｯｸM-PRO" pitchFamily="50" charset="-128"/>
              </a:rPr>
              <a:t>連絡先</a:t>
            </a:r>
            <a:endParaRPr kumimoji="1" lang="ja-JP" altLang="en-US" dirty="0">
              <a:latin typeface="HG丸ｺﾞｼｯｸM-PRO" pitchFamily="50" charset="-128"/>
              <a:ea typeface="HG丸ｺﾞｼｯｸM-PRO" pitchFamily="50" charset="-128"/>
            </a:endParaRPr>
          </a:p>
        </p:txBody>
      </p:sp>
      <p:sp>
        <p:nvSpPr>
          <p:cNvPr id="11" name="正方形/長方形 10"/>
          <p:cNvSpPr/>
          <p:nvPr/>
        </p:nvSpPr>
        <p:spPr>
          <a:xfrm>
            <a:off x="548680" y="8677293"/>
            <a:ext cx="5832648" cy="740203"/>
          </a:xfrm>
          <a:prstGeom prst="rect">
            <a:avLst/>
          </a:prstGeom>
        </p:spPr>
        <p:txBody>
          <a:bodyPr wrap="square">
            <a:spAutoFit/>
          </a:bodyPr>
          <a:lstStyle/>
          <a:p>
            <a:pPr>
              <a:lnSpc>
                <a:spcPts val="1300"/>
              </a:lnSpc>
            </a:pPr>
            <a:r>
              <a:rPr lang="ja-JP" altLang="en-US" sz="1050" kern="0" dirty="0">
                <a:latin typeface="HG丸ｺﾞｼｯｸM-PRO" pitchFamily="50" charset="-128"/>
                <a:ea typeface="HG丸ｺﾞｼｯｸM-PRO" pitchFamily="50" charset="-128"/>
              </a:rPr>
              <a:t>今回の研究会に関するお問い合わせにつきましては下記までお願いいたします。</a:t>
            </a:r>
            <a:endParaRPr lang="en-US" altLang="ja-JP" sz="1050" kern="0" dirty="0">
              <a:latin typeface="HG丸ｺﾞｼｯｸM-PRO" pitchFamily="50" charset="-128"/>
              <a:ea typeface="HG丸ｺﾞｼｯｸM-PRO" pitchFamily="50" charset="-128"/>
            </a:endParaRPr>
          </a:p>
          <a:p>
            <a:pPr algn="ctr">
              <a:lnSpc>
                <a:spcPts val="1300"/>
              </a:lnSpc>
            </a:pPr>
            <a:r>
              <a:rPr lang="ja-JP" altLang="en-US" sz="1050" kern="0" dirty="0">
                <a:latin typeface="HG丸ｺﾞｼｯｸM-PRO" pitchFamily="50" charset="-128"/>
                <a:ea typeface="HG丸ｺﾞｼｯｸM-PRO" pitchFamily="50" charset="-128"/>
              </a:rPr>
              <a:t>         記</a:t>
            </a:r>
            <a:r>
              <a:rPr lang="en-US" altLang="ja-JP" sz="1050" kern="0" dirty="0">
                <a:latin typeface="HG丸ｺﾞｼｯｸM-PRO" pitchFamily="50" charset="-128"/>
                <a:ea typeface="HG丸ｺﾞｼｯｸM-PRO" pitchFamily="50" charset="-128"/>
              </a:rPr>
              <a:t>	</a:t>
            </a:r>
          </a:p>
          <a:p>
            <a:pPr algn="ctr">
              <a:lnSpc>
                <a:spcPts val="1300"/>
              </a:lnSpc>
            </a:pPr>
            <a:r>
              <a:rPr lang="ja-JP" altLang="en-US" sz="1050" kern="0" dirty="0">
                <a:latin typeface="HG丸ｺﾞｼｯｸM-PRO" pitchFamily="50" charset="-128"/>
                <a:ea typeface="HG丸ｺﾞｼｯｸM-PRO" pitchFamily="50" charset="-128"/>
              </a:rPr>
              <a:t>三菱京都病院 </a:t>
            </a:r>
            <a:r>
              <a:rPr lang="en-US" altLang="ja-JP" sz="1050" kern="0" dirty="0">
                <a:latin typeface="HG丸ｺﾞｼｯｸM-PRO" pitchFamily="50" charset="-128"/>
                <a:ea typeface="HG丸ｺﾞｼｯｸM-PRO" pitchFamily="50" charset="-128"/>
              </a:rPr>
              <a:t>075-381-2111</a:t>
            </a:r>
            <a:r>
              <a:rPr lang="ja-JP" altLang="en-US" sz="1050" kern="0" dirty="0">
                <a:latin typeface="HG丸ｺﾞｼｯｸM-PRO" pitchFamily="50" charset="-128"/>
                <a:ea typeface="HG丸ｺﾞｼｯｸM-PRO" pitchFamily="50" charset="-128"/>
              </a:rPr>
              <a:t>（代表）</a:t>
            </a:r>
          </a:p>
          <a:p>
            <a:pPr algn="ctr">
              <a:lnSpc>
                <a:spcPts val="1300"/>
              </a:lnSpc>
            </a:pPr>
            <a:r>
              <a:rPr lang="ja-JP" altLang="en-US" sz="1050" kern="0" dirty="0">
                <a:latin typeface="HG丸ｺﾞｼｯｸM-PRO" pitchFamily="50" charset="-128"/>
                <a:ea typeface="HG丸ｺﾞｼｯｸM-PRO" pitchFamily="50" charset="-128"/>
              </a:rPr>
              <a:t>腫瘍内科・緩和ケア内科 吉岡 亮</a:t>
            </a:r>
            <a:endParaRPr lang="ja-JP" altLang="en-US" sz="1050" dirty="0">
              <a:latin typeface="HG丸ｺﾞｼｯｸM-PRO" pitchFamily="50" charset="-128"/>
              <a:ea typeface="HG丸ｺﾞｼｯｸM-PRO" pitchFamily="50" charset="-128"/>
            </a:endParaRPr>
          </a:p>
        </p:txBody>
      </p:sp>
      <p:sp>
        <p:nvSpPr>
          <p:cNvPr id="19" name="テキスト ボックス 18">
            <a:extLst>
              <a:ext uri="{FF2B5EF4-FFF2-40B4-BE49-F238E27FC236}">
                <a16:creationId xmlns:a16="http://schemas.microsoft.com/office/drawing/2014/main" id="{F26B5C56-4DA4-E8CB-D645-E249731391E9}"/>
              </a:ext>
            </a:extLst>
          </p:cNvPr>
          <p:cNvSpPr txBox="1"/>
          <p:nvPr/>
        </p:nvSpPr>
        <p:spPr>
          <a:xfrm>
            <a:off x="404664" y="4304928"/>
            <a:ext cx="3816424" cy="2123658"/>
          </a:xfrm>
          <a:prstGeom prst="rect">
            <a:avLst/>
          </a:prstGeom>
          <a:noFill/>
        </p:spPr>
        <p:txBody>
          <a:bodyPr wrap="square" rtlCol="0">
            <a:spAutoFit/>
          </a:bodyPr>
          <a:lstStyle/>
          <a:p>
            <a:r>
              <a:rPr lang="ja-JP" altLang="en-US" sz="1100" b="1" dirty="0">
                <a:latin typeface="HG丸ｺﾞｼｯｸM-PRO" panose="020F0600000000000000" pitchFamily="50" charset="-128"/>
                <a:ea typeface="HG丸ｺﾞｼｯｸM-PRO" panose="020F0600000000000000" pitchFamily="50" charset="-128"/>
              </a:rPr>
              <a:t>●</a:t>
            </a:r>
            <a:r>
              <a:rPr lang="en-US" altLang="ja-JP" sz="1100" b="1" dirty="0">
                <a:latin typeface="HG丸ｺﾞｼｯｸM-PRO" panose="020F0600000000000000" pitchFamily="50" charset="-128"/>
                <a:ea typeface="HG丸ｺﾞｼｯｸM-PRO" panose="020F0600000000000000" pitchFamily="50" charset="-128"/>
              </a:rPr>
              <a:t>JR</a:t>
            </a:r>
            <a:r>
              <a:rPr lang="ja-JP" altLang="en-US" sz="1100" b="1" dirty="0">
                <a:latin typeface="HG丸ｺﾞｼｯｸM-PRO" panose="020F0600000000000000" pitchFamily="50" charset="-128"/>
                <a:ea typeface="HG丸ｺﾞｼｯｸM-PRO" panose="020F0600000000000000" pitchFamily="50" charset="-128"/>
              </a:rPr>
              <a:t>琵琶湖線</a:t>
            </a:r>
            <a:endParaRPr lang="en-US" altLang="ja-JP" sz="1100" b="1" dirty="0">
              <a:latin typeface="HG丸ｺﾞｼｯｸM-PRO" panose="020F0600000000000000" pitchFamily="50" charset="-128"/>
              <a:ea typeface="HG丸ｺﾞｼｯｸM-PRO" panose="020F0600000000000000" pitchFamily="50" charset="-128"/>
            </a:endParaRPr>
          </a:p>
          <a:p>
            <a:pPr marL="1435100" indent="-1435100"/>
            <a:r>
              <a:rPr kumimoji="1" lang="ja-JP" altLang="en-US"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大津駅</a:t>
            </a:r>
            <a:r>
              <a:rPr kumimoji="1" lang="ja-JP" altLang="en-US" sz="1100" dirty="0">
                <a:latin typeface="HG丸ｺﾞｼｯｸM-PRO" panose="020F0600000000000000" pitchFamily="50" charset="-128"/>
                <a:ea typeface="HG丸ｺﾞｼｯｸM-PRO" panose="020F0600000000000000" pitchFamily="50" charset="-128"/>
              </a:rPr>
              <a:t>」</a:t>
            </a:r>
            <a:r>
              <a:rPr kumimoji="1" lang="en-US" altLang="ja-JP" sz="11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徒歩</a:t>
            </a:r>
            <a:r>
              <a:rPr lang="en-US" altLang="ja-JP" sz="1100" dirty="0">
                <a:latin typeface="HG丸ｺﾞｼｯｸM-PRO" panose="020F0600000000000000" pitchFamily="50" charset="-128"/>
                <a:ea typeface="HG丸ｺﾞｼｯｸM-PRO" panose="020F0600000000000000" pitchFamily="50" charset="-128"/>
              </a:rPr>
              <a:t>22</a:t>
            </a:r>
            <a:r>
              <a:rPr lang="ja-JP" altLang="en-US" sz="1100" dirty="0">
                <a:latin typeface="HG丸ｺﾞｼｯｸM-PRO" panose="020F0600000000000000" pitchFamily="50" charset="-128"/>
                <a:ea typeface="HG丸ｺﾞｼｯｸM-PRO" panose="020F0600000000000000" pitchFamily="50" charset="-128"/>
              </a:rPr>
              <a:t>分</a:t>
            </a:r>
            <a:r>
              <a:rPr lang="en-US" altLang="ja-JP" sz="1100" dirty="0">
                <a:latin typeface="HG丸ｺﾞｼｯｸM-PRO" panose="020F0600000000000000" pitchFamily="50" charset="-128"/>
                <a:ea typeface="HG丸ｺﾞｼｯｸM-PRO" panose="020F0600000000000000" pitchFamily="50" charset="-128"/>
              </a:rPr>
              <a:t>(Google MAP</a:t>
            </a:r>
            <a:r>
              <a:rPr lang="ja-JP" altLang="en-US" sz="1100" dirty="0">
                <a:latin typeface="HG丸ｺﾞｼｯｸM-PRO" panose="020F0600000000000000" pitchFamily="50" charset="-128"/>
                <a:ea typeface="HG丸ｺﾞｼｯｸM-PRO" panose="020F0600000000000000" pitchFamily="50" charset="-128"/>
              </a:rPr>
              <a:t>調べ）</a:t>
            </a:r>
            <a:endParaRPr lang="en-US" altLang="ja-JP" sz="1100" dirty="0">
              <a:latin typeface="HG丸ｺﾞｼｯｸM-PRO" panose="020F0600000000000000" pitchFamily="50" charset="-128"/>
              <a:ea typeface="HG丸ｺﾞｼｯｸM-PRO" panose="020F0600000000000000" pitchFamily="50" charset="-128"/>
            </a:endParaRPr>
          </a:p>
          <a:p>
            <a:pPr marL="1435100" indent="-1435100"/>
            <a:r>
              <a:rPr lang="ja-JP" altLang="en-US" sz="1100" dirty="0">
                <a:latin typeface="HG丸ｺﾞｼｯｸM-PRO" panose="020F0600000000000000" pitchFamily="50" charset="-128"/>
                <a:ea typeface="HG丸ｺﾞｼｯｸM-PRO" panose="020F0600000000000000" pitchFamily="50" charset="-128"/>
              </a:rPr>
              <a:t>「膳所駅」</a:t>
            </a:r>
            <a:r>
              <a:rPr lang="en-US" altLang="ja-JP" sz="11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徒歩</a:t>
            </a:r>
            <a:r>
              <a:rPr lang="en-US" altLang="ja-JP" sz="1100" dirty="0">
                <a:latin typeface="HG丸ｺﾞｼｯｸM-PRO" panose="020F0600000000000000" pitchFamily="50" charset="-128"/>
                <a:ea typeface="HG丸ｺﾞｼｯｸM-PRO" panose="020F0600000000000000" pitchFamily="50" charset="-128"/>
              </a:rPr>
              <a:t>14</a:t>
            </a:r>
            <a:r>
              <a:rPr lang="ja-JP" altLang="en-US" sz="1100" dirty="0">
                <a:latin typeface="HG丸ｺﾞｼｯｸM-PRO" panose="020F0600000000000000" pitchFamily="50" charset="-128"/>
                <a:ea typeface="HG丸ｺﾞｼｯｸM-PRO" panose="020F0600000000000000" pitchFamily="50" charset="-128"/>
              </a:rPr>
              <a:t>分</a:t>
            </a:r>
            <a:r>
              <a:rPr lang="en-US" altLang="ja-JP" sz="1100" dirty="0">
                <a:latin typeface="HG丸ｺﾞｼｯｸM-PRO" panose="020F0600000000000000" pitchFamily="50" charset="-128"/>
                <a:ea typeface="HG丸ｺﾞｼｯｸM-PRO" panose="020F0600000000000000" pitchFamily="50" charset="-128"/>
              </a:rPr>
              <a:t>(Google MAP</a:t>
            </a:r>
            <a:r>
              <a:rPr lang="ja-JP" altLang="en-US" sz="1100" dirty="0">
                <a:latin typeface="HG丸ｺﾞｼｯｸM-PRO" panose="020F0600000000000000" pitchFamily="50" charset="-128"/>
                <a:ea typeface="HG丸ｺﾞｼｯｸM-PRO" panose="020F0600000000000000" pitchFamily="50" charset="-128"/>
              </a:rPr>
              <a:t>調べ）</a:t>
            </a:r>
            <a:endParaRPr lang="en-US" altLang="ja-JP" sz="1100" dirty="0">
              <a:latin typeface="HG丸ｺﾞｼｯｸM-PRO" panose="020F0600000000000000" pitchFamily="50" charset="-128"/>
              <a:ea typeface="HG丸ｺﾞｼｯｸM-PRO" panose="020F0600000000000000" pitchFamily="50" charset="-128"/>
            </a:endParaRPr>
          </a:p>
          <a:p>
            <a:pPr marL="1435100" indent="-1435100"/>
            <a:r>
              <a:rPr lang="ja-JP" altLang="en-US" sz="1100" b="1" dirty="0">
                <a:latin typeface="HG丸ｺﾞｼｯｸM-PRO" panose="020F0600000000000000" pitchFamily="50" charset="-128"/>
                <a:ea typeface="HG丸ｺﾞｼｯｸM-PRO" panose="020F0600000000000000" pitchFamily="50" charset="-128"/>
              </a:rPr>
              <a:t>●京阪電鉄</a:t>
            </a:r>
            <a:endParaRPr lang="en-US" altLang="ja-JP" sz="1100" dirty="0">
              <a:latin typeface="HG丸ｺﾞｼｯｸM-PRO" panose="020F0600000000000000" pitchFamily="50" charset="-128"/>
              <a:ea typeface="HG丸ｺﾞｼｯｸM-PRO" panose="020F0600000000000000" pitchFamily="50" charset="-128"/>
            </a:endParaRPr>
          </a:p>
          <a:p>
            <a:pPr marL="1435100" indent="-1435100"/>
            <a:r>
              <a:rPr lang="ja-JP" altLang="en-US" sz="1100" dirty="0">
                <a:latin typeface="HG丸ｺﾞｼｯｸM-PRO" panose="020F0600000000000000" pitchFamily="50" charset="-128"/>
                <a:ea typeface="HG丸ｺﾞｼｯｸM-PRO" panose="020F0600000000000000" pitchFamily="50" charset="-128"/>
              </a:rPr>
              <a:t>「石場駅」</a:t>
            </a:r>
            <a:r>
              <a:rPr lang="en-US" altLang="ja-JP" sz="1100" dirty="0">
                <a:latin typeface="HG丸ｺﾞｼｯｸM-PRO" panose="020F0600000000000000" pitchFamily="50" charset="-128"/>
                <a:ea typeface="HG丸ｺﾞｼｯｸM-PRO" panose="020F0600000000000000" pitchFamily="50" charset="-128"/>
              </a:rPr>
              <a:t>	</a:t>
            </a:r>
            <a:r>
              <a:rPr lang="ja-JP" altLang="en-US" sz="1100">
                <a:latin typeface="HG丸ｺﾞｼｯｸM-PRO" panose="020F0600000000000000" pitchFamily="50" charset="-128"/>
                <a:ea typeface="HG丸ｺﾞｼｯｸM-PRO" panose="020F0600000000000000" pitchFamily="50" charset="-128"/>
              </a:rPr>
              <a:t>徒歩</a:t>
            </a:r>
            <a:r>
              <a:rPr lang="en-US" altLang="ja-JP" sz="1100" dirty="0">
                <a:latin typeface="HG丸ｺﾞｼｯｸM-PRO" panose="020F0600000000000000" pitchFamily="50" charset="-128"/>
                <a:ea typeface="HG丸ｺﾞｼｯｸM-PRO" panose="020F0600000000000000" pitchFamily="50" charset="-128"/>
              </a:rPr>
              <a:t> 6</a:t>
            </a:r>
            <a:r>
              <a:rPr lang="ja-JP" altLang="en-US" sz="1100" dirty="0">
                <a:latin typeface="HG丸ｺﾞｼｯｸM-PRO" panose="020F0600000000000000" pitchFamily="50" charset="-128"/>
                <a:ea typeface="HG丸ｺﾞｼｯｸM-PRO" panose="020F0600000000000000" pitchFamily="50" charset="-128"/>
              </a:rPr>
              <a:t>分</a:t>
            </a:r>
            <a:r>
              <a:rPr lang="en-US" altLang="ja-JP" sz="1100" dirty="0">
                <a:latin typeface="HG丸ｺﾞｼｯｸM-PRO" panose="020F0600000000000000" pitchFamily="50" charset="-128"/>
                <a:ea typeface="HG丸ｺﾞｼｯｸM-PRO" panose="020F0600000000000000" pitchFamily="50" charset="-128"/>
              </a:rPr>
              <a:t>(Google MAP</a:t>
            </a:r>
            <a:r>
              <a:rPr lang="ja-JP" altLang="en-US" sz="1100" dirty="0">
                <a:latin typeface="HG丸ｺﾞｼｯｸM-PRO" panose="020F0600000000000000" pitchFamily="50" charset="-128"/>
                <a:ea typeface="HG丸ｺﾞｼｯｸM-PRO" panose="020F0600000000000000" pitchFamily="50" charset="-128"/>
              </a:rPr>
              <a:t>調べ）</a:t>
            </a:r>
            <a:endParaRPr lang="en-US" altLang="ja-JP" sz="1100" dirty="0">
              <a:latin typeface="HG丸ｺﾞｼｯｸM-PRO" panose="020F0600000000000000" pitchFamily="50" charset="-128"/>
              <a:ea typeface="HG丸ｺﾞｼｯｸM-PRO" panose="020F0600000000000000" pitchFamily="50" charset="-128"/>
            </a:endParaRPr>
          </a:p>
          <a:p>
            <a:pPr marL="1435100" indent="-1435100"/>
            <a:endParaRPr kumimoji="1" lang="en-US" altLang="ja-JP" sz="1100" dirty="0">
              <a:latin typeface="HG丸ｺﾞｼｯｸM-PRO" panose="020F0600000000000000" pitchFamily="50" charset="-128"/>
              <a:ea typeface="HG丸ｺﾞｼｯｸM-PRO" panose="020F0600000000000000" pitchFamily="50" charset="-128"/>
            </a:endParaRPr>
          </a:p>
          <a:p>
            <a:pPr marL="1435100" indent="-1435100"/>
            <a:r>
              <a:rPr lang="ja-JP" altLang="en-US" sz="1100" b="1" dirty="0">
                <a:latin typeface="HG丸ｺﾞｼｯｸM-PRO" panose="020F0600000000000000" pitchFamily="50" charset="-128"/>
                <a:ea typeface="HG丸ｺﾞｼｯｸM-PRO" panose="020F0600000000000000" pitchFamily="50" charset="-128"/>
              </a:rPr>
              <a:t>●駐車場</a:t>
            </a:r>
            <a:endParaRPr lang="en-US" altLang="ja-JP" sz="1100" b="1" dirty="0">
              <a:latin typeface="HG丸ｺﾞｼｯｸM-PRO" panose="020F0600000000000000" pitchFamily="50" charset="-128"/>
              <a:ea typeface="HG丸ｺﾞｼｯｸM-PRO" panose="020F0600000000000000" pitchFamily="50" charset="-128"/>
            </a:endParaRPr>
          </a:p>
          <a:p>
            <a:pPr marL="1435100" indent="-1435100"/>
            <a:r>
              <a:rPr lang="ja-JP" altLang="en-US" sz="1100" b="1" dirty="0">
                <a:latin typeface="HG丸ｺﾞｼｯｸM-PRO" panose="020F0600000000000000" pitchFamily="50" charset="-128"/>
                <a:ea typeface="HG丸ｺﾞｼｯｸM-PRO" panose="020F0600000000000000" pitchFamily="50" charset="-128"/>
              </a:rPr>
              <a:t>ピアザ淡海地下駐車場</a:t>
            </a:r>
            <a:endParaRPr lang="en-US" altLang="ja-JP" sz="1100" b="1" dirty="0">
              <a:latin typeface="HG丸ｺﾞｼｯｸM-PRO" panose="020F0600000000000000" pitchFamily="50" charset="-128"/>
              <a:ea typeface="HG丸ｺﾞｼｯｸM-PRO" panose="020F0600000000000000" pitchFamily="50" charset="-128"/>
            </a:endParaRPr>
          </a:p>
          <a:p>
            <a:pPr marL="1435100" indent="-1435100"/>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77</a:t>
            </a:r>
            <a:r>
              <a:rPr lang="ja-JP" altLang="en-US" sz="1100" dirty="0">
                <a:latin typeface="HG丸ｺﾞｼｯｸM-PRO" panose="020F0600000000000000" pitchFamily="50" charset="-128"/>
                <a:ea typeface="HG丸ｺﾞｼｯｸM-PRO" panose="020F0600000000000000" pitchFamily="50" charset="-128"/>
              </a:rPr>
              <a:t>台、</a:t>
            </a:r>
            <a:r>
              <a:rPr lang="en-US" altLang="ja-JP" sz="1100" dirty="0">
                <a:latin typeface="HG丸ｺﾞｼｯｸM-PRO" panose="020F0600000000000000" pitchFamily="50" charset="-128"/>
                <a:ea typeface="HG丸ｺﾞｼｯｸM-PRO" panose="020F0600000000000000" pitchFamily="50" charset="-128"/>
              </a:rPr>
              <a:t>7</a:t>
            </a:r>
            <a:r>
              <a:rPr lang="ja-JP" altLang="en-US" sz="1100" dirty="0">
                <a:latin typeface="HG丸ｺﾞｼｯｸM-PRO" panose="020F0600000000000000" pitchFamily="50" charset="-128"/>
                <a:ea typeface="HG丸ｺﾞｼｯｸM-PRO" panose="020F0600000000000000" pitchFamily="50" charset="-128"/>
              </a:rPr>
              <a:t>時から</a:t>
            </a:r>
            <a:r>
              <a:rPr lang="en-US" altLang="ja-JP" sz="1100" dirty="0">
                <a:latin typeface="HG丸ｺﾞｼｯｸM-PRO" panose="020F0600000000000000" pitchFamily="50" charset="-128"/>
                <a:ea typeface="HG丸ｺﾞｼｯｸM-PRO" panose="020F0600000000000000" pitchFamily="50" charset="-128"/>
              </a:rPr>
              <a:t>23</a:t>
            </a:r>
            <a:r>
              <a:rPr lang="ja-JP" altLang="en-US" sz="1100" dirty="0">
                <a:latin typeface="HG丸ｺﾞｼｯｸM-PRO" panose="020F0600000000000000" pitchFamily="50" charset="-128"/>
                <a:ea typeface="HG丸ｺﾞｼｯｸM-PRO" panose="020F0600000000000000" pitchFamily="50" charset="-128"/>
              </a:rPr>
              <a:t>時まで、有料）</a:t>
            </a:r>
            <a:endParaRPr lang="en-US" altLang="ja-JP" sz="1100" dirty="0">
              <a:latin typeface="HG丸ｺﾞｼｯｸM-PRO" panose="020F0600000000000000" pitchFamily="50" charset="-128"/>
              <a:ea typeface="HG丸ｺﾞｼｯｸM-PRO" panose="020F0600000000000000" pitchFamily="50" charset="-128"/>
            </a:endParaRPr>
          </a:p>
          <a:p>
            <a:pPr marL="1435100" indent="-1435100"/>
            <a:r>
              <a:rPr kumimoji="1" lang="ja-JP" altLang="en-US" sz="1100" b="1" dirty="0">
                <a:latin typeface="HG丸ｺﾞｼｯｸM-PRO" panose="020F0600000000000000" pitchFamily="50" charset="-128"/>
                <a:ea typeface="HG丸ｺﾞｼｯｸM-PRO" panose="020F0600000000000000" pitchFamily="50" charset="-128"/>
              </a:rPr>
              <a:t>びわ湖ホール</a:t>
            </a:r>
            <a:r>
              <a:rPr lang="ja-JP" altLang="en-US" sz="1100" b="1" dirty="0">
                <a:latin typeface="HG丸ｺﾞｼｯｸM-PRO" panose="020F0600000000000000" pitchFamily="50" charset="-128"/>
                <a:ea typeface="HG丸ｺﾞｼｯｸM-PRO" panose="020F0600000000000000" pitchFamily="50" charset="-128"/>
              </a:rPr>
              <a:t>駐車場</a:t>
            </a:r>
            <a:endParaRPr lang="en-US" altLang="ja-JP" sz="1100" b="1" dirty="0">
              <a:latin typeface="HG丸ｺﾞｼｯｸM-PRO" panose="020F0600000000000000" pitchFamily="50" charset="-128"/>
              <a:ea typeface="HG丸ｺﾞｼｯｸM-PRO" panose="020F0600000000000000" pitchFamily="50" charset="-128"/>
            </a:endParaRPr>
          </a:p>
          <a:p>
            <a:pPr marL="1435100" indent="-1435100"/>
            <a:r>
              <a:rPr lang="ja-JP" altLang="en-US" sz="1100" dirty="0">
                <a:latin typeface="HG丸ｺﾞｼｯｸM-PRO" panose="020F0600000000000000" pitchFamily="50" charset="-128"/>
                <a:ea typeface="HG丸ｺﾞｼｯｸM-PRO" panose="020F0600000000000000" pitchFamily="50" charset="-128"/>
              </a:rPr>
              <a:t>（大津</a:t>
            </a:r>
            <a:r>
              <a:rPr lang="en-US" altLang="ja-JP" sz="1100" dirty="0">
                <a:latin typeface="HG丸ｺﾞｼｯｸM-PRO" panose="020F0600000000000000" pitchFamily="50" charset="-128"/>
                <a:ea typeface="HG丸ｺﾞｼｯｸM-PRO" panose="020F0600000000000000" pitchFamily="50" charset="-128"/>
              </a:rPr>
              <a:t>IC</a:t>
            </a:r>
            <a:r>
              <a:rPr lang="ja-JP" altLang="en-US" sz="1100" dirty="0">
                <a:latin typeface="HG丸ｺﾞｼｯｸM-PRO" panose="020F0600000000000000" pitchFamily="50" charset="-128"/>
                <a:ea typeface="HG丸ｺﾞｼｯｸM-PRO" panose="020F0600000000000000" pitchFamily="50" charset="-128"/>
              </a:rPr>
              <a:t>から</a:t>
            </a:r>
            <a:r>
              <a:rPr lang="en-US" altLang="ja-JP" sz="1100" dirty="0">
                <a:latin typeface="HG丸ｺﾞｼｯｸM-PRO" panose="020F0600000000000000" pitchFamily="50" charset="-128"/>
                <a:ea typeface="HG丸ｺﾞｼｯｸM-PRO" panose="020F0600000000000000" pitchFamily="50" charset="-128"/>
              </a:rPr>
              <a:t>2km</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849</a:t>
            </a:r>
            <a:r>
              <a:rPr lang="ja-JP" altLang="en-US" sz="1100" dirty="0">
                <a:latin typeface="HG丸ｺﾞｼｯｸM-PRO" panose="020F0600000000000000" pitchFamily="50" charset="-128"/>
                <a:ea typeface="HG丸ｺﾞｼｯｸM-PRO" panose="020F0600000000000000" pitchFamily="50" charset="-128"/>
              </a:rPr>
              <a:t>台　</a:t>
            </a:r>
            <a:r>
              <a:rPr lang="en-US" altLang="ja-JP" sz="1100" dirty="0">
                <a:latin typeface="HG丸ｺﾞｼｯｸM-PRO" panose="020F0600000000000000" pitchFamily="50" charset="-128"/>
                <a:ea typeface="HG丸ｺﾞｼｯｸM-PRO" panose="020F0600000000000000" pitchFamily="50" charset="-128"/>
              </a:rPr>
              <a:t>24</a:t>
            </a:r>
            <a:r>
              <a:rPr lang="ja-JP" altLang="en-US" sz="1100" dirty="0">
                <a:latin typeface="HG丸ｺﾞｼｯｸM-PRO" panose="020F0600000000000000" pitchFamily="50" charset="-128"/>
                <a:ea typeface="HG丸ｺﾞｼｯｸM-PRO" panose="020F0600000000000000" pitchFamily="50" charset="-128"/>
              </a:rPr>
              <a:t>時間、有料）</a:t>
            </a:r>
            <a:endParaRPr lang="en-US" altLang="ja-JP" sz="1100" dirty="0">
              <a:latin typeface="HG丸ｺﾞｼｯｸM-PRO" panose="020F0600000000000000" pitchFamily="50" charset="-128"/>
              <a:ea typeface="HG丸ｺﾞｼｯｸM-PRO" panose="020F0600000000000000" pitchFamily="50" charset="-128"/>
            </a:endParaRPr>
          </a:p>
          <a:p>
            <a:pPr marL="1435100" indent="-1435100"/>
            <a:endParaRPr kumimoji="1" lang="en-US" altLang="ja-JP" sz="1100" b="1" dirty="0">
              <a:latin typeface="HG丸ｺﾞｼｯｸM-PRO" panose="020F0600000000000000" pitchFamily="50" charset="-128"/>
              <a:ea typeface="HG丸ｺﾞｼｯｸM-PRO" panose="020F0600000000000000" pitchFamily="50" charset="-128"/>
            </a:endParaRPr>
          </a:p>
        </p:txBody>
      </p:sp>
      <p:pic>
        <p:nvPicPr>
          <p:cNvPr id="4" name="図 3">
            <a:extLst>
              <a:ext uri="{FF2B5EF4-FFF2-40B4-BE49-F238E27FC236}">
                <a16:creationId xmlns:a16="http://schemas.microsoft.com/office/drawing/2014/main" id="{31A19C38-138B-201E-C1F5-450273FEEFE0}"/>
              </a:ext>
            </a:extLst>
          </p:cNvPr>
          <p:cNvPicPr>
            <a:picLocks noChangeAspect="1"/>
          </p:cNvPicPr>
          <p:nvPr/>
        </p:nvPicPr>
        <p:blipFill>
          <a:blip r:embed="rId2"/>
          <a:stretch>
            <a:fillRect/>
          </a:stretch>
        </p:blipFill>
        <p:spPr>
          <a:xfrm>
            <a:off x="470614" y="713820"/>
            <a:ext cx="4974609" cy="3519100"/>
          </a:xfrm>
          <a:prstGeom prst="rect">
            <a:avLst/>
          </a:prstGeom>
        </p:spPr>
      </p:pic>
      <p:sp>
        <p:nvSpPr>
          <p:cNvPr id="5" name="テキスト ボックス 4">
            <a:extLst>
              <a:ext uri="{FF2B5EF4-FFF2-40B4-BE49-F238E27FC236}">
                <a16:creationId xmlns:a16="http://schemas.microsoft.com/office/drawing/2014/main" id="{BAD289BE-1309-BB5C-5D6C-FF78B0DA4DC2}"/>
              </a:ext>
            </a:extLst>
          </p:cNvPr>
          <p:cNvSpPr txBox="1"/>
          <p:nvPr/>
        </p:nvSpPr>
        <p:spPr>
          <a:xfrm>
            <a:off x="4104108" y="5263679"/>
            <a:ext cx="2637260" cy="769441"/>
          </a:xfrm>
          <a:prstGeom prst="rect">
            <a:avLst/>
          </a:prstGeom>
          <a:noFill/>
        </p:spPr>
        <p:txBody>
          <a:bodyPr wrap="none" rtlCol="0">
            <a:spAutoFit/>
          </a:bodyPr>
          <a:lstStyle/>
          <a:p>
            <a:r>
              <a:rPr lang="ja-JP" altLang="en-US" sz="11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100" b="0" i="0" dirty="0">
                <a:solidFill>
                  <a:srgbClr val="000000"/>
                </a:solidFill>
                <a:effectLst/>
                <a:latin typeface="HG丸ｺﾞｼｯｸM-PRO" panose="020F0600000000000000" pitchFamily="50" charset="-128"/>
                <a:ea typeface="HG丸ｺﾞｼｯｸM-PRO" panose="020F0600000000000000" pitchFamily="50" charset="-128"/>
              </a:rPr>
              <a:t>JR</a:t>
            </a:r>
            <a:r>
              <a:rPr lang="ja-JP" altLang="en-US" sz="1100" b="0" i="0" dirty="0">
                <a:solidFill>
                  <a:srgbClr val="000000"/>
                </a:solidFill>
                <a:effectLst/>
                <a:latin typeface="HG丸ｺﾞｼｯｸM-PRO" panose="020F0600000000000000" pitchFamily="50" charset="-128"/>
                <a:ea typeface="HG丸ｺﾞｼｯｸM-PRO" panose="020F0600000000000000" pitchFamily="50" charset="-128"/>
              </a:rPr>
              <a:t>大津駅から京阪・近江バス</a:t>
            </a:r>
            <a:br>
              <a:rPr lang="ja-JP" altLang="en-US" sz="1100" b="0" i="0"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1100" b="0" i="0" dirty="0">
                <a:solidFill>
                  <a:srgbClr val="000000"/>
                </a:solidFill>
                <a:effectLst/>
                <a:latin typeface="HG丸ｺﾞｼｯｸM-PRO" panose="020F0600000000000000" pitchFamily="50" charset="-128"/>
                <a:ea typeface="HG丸ｺﾞｼｯｸM-PRO" panose="020F0600000000000000" pitchFamily="50" charset="-128"/>
              </a:rPr>
              <a:t>［草津駅西口行］または［石山駅行］</a:t>
            </a:r>
            <a:br>
              <a:rPr lang="ja-JP" altLang="en-US" sz="1100" b="0" i="0" dirty="0">
                <a:solidFill>
                  <a:srgbClr val="000000"/>
                </a:solidFill>
                <a:effectLst/>
                <a:latin typeface="HG丸ｺﾞｼｯｸM-PRO" panose="020F0600000000000000" pitchFamily="50" charset="-128"/>
                <a:ea typeface="HG丸ｺﾞｼｯｸM-PRO" panose="020F0600000000000000" pitchFamily="50" charset="-128"/>
              </a:rPr>
            </a:br>
            <a:r>
              <a:rPr lang="ja-JP" altLang="en-US" sz="1100" b="0" i="0" dirty="0">
                <a:solidFill>
                  <a:srgbClr val="000000"/>
                </a:solidFill>
                <a:effectLst/>
                <a:latin typeface="HG丸ｺﾞｼｯｸM-PRO" panose="020F0600000000000000" pitchFamily="50" charset="-128"/>
                <a:ea typeface="HG丸ｺﾞｼｯｸM-PRO" panose="020F0600000000000000" pitchFamily="50" charset="-128"/>
              </a:rPr>
              <a:t>「大津署前」下車 約</a:t>
            </a:r>
            <a:r>
              <a:rPr lang="en-US" altLang="ja-JP" sz="1100" b="0" i="0" dirty="0">
                <a:solidFill>
                  <a:srgbClr val="000000"/>
                </a:solidFill>
                <a:effectLst/>
                <a:latin typeface="HG丸ｺﾞｼｯｸM-PRO" panose="020F0600000000000000" pitchFamily="50" charset="-128"/>
                <a:ea typeface="HG丸ｺﾞｼｯｸM-PRO" panose="020F0600000000000000" pitchFamily="50" charset="-128"/>
              </a:rPr>
              <a:t>10</a:t>
            </a:r>
            <a:r>
              <a:rPr lang="ja-JP" altLang="en-US" sz="1100" b="0" i="0" dirty="0">
                <a:solidFill>
                  <a:srgbClr val="000000"/>
                </a:solidFill>
                <a:effectLst/>
                <a:latin typeface="HG丸ｺﾞｼｯｸM-PRO" panose="020F0600000000000000" pitchFamily="50" charset="-128"/>
                <a:ea typeface="HG丸ｺﾞｼｯｸM-PRO" panose="020F0600000000000000" pitchFamily="50" charset="-128"/>
              </a:rPr>
              <a:t>分</a:t>
            </a:r>
          </a:p>
          <a:p>
            <a:endParaRPr kumimoji="1" lang="ja-JP" altLang="en-US" sz="1100" dirty="0">
              <a:latin typeface="HG丸ｺﾞｼｯｸM-PRO" panose="020F0600000000000000" pitchFamily="50" charset="-128"/>
              <a:ea typeface="HG丸ｺﾞｼｯｸM-PRO" panose="020F0600000000000000" pitchFamily="50" charset="-128"/>
            </a:endParaRPr>
          </a:p>
        </p:txBody>
      </p:sp>
      <p:pic>
        <p:nvPicPr>
          <p:cNvPr id="7" name="図 6">
            <a:extLst>
              <a:ext uri="{FF2B5EF4-FFF2-40B4-BE49-F238E27FC236}">
                <a16:creationId xmlns:a16="http://schemas.microsoft.com/office/drawing/2014/main" id="{63512B80-5443-ACBA-EA55-38CB7E6BEA32}"/>
              </a:ext>
            </a:extLst>
          </p:cNvPr>
          <p:cNvPicPr>
            <a:picLocks noChangeAspect="1"/>
          </p:cNvPicPr>
          <p:nvPr/>
        </p:nvPicPr>
        <p:blipFill>
          <a:blip r:embed="rId3"/>
          <a:stretch>
            <a:fillRect/>
          </a:stretch>
        </p:blipFill>
        <p:spPr>
          <a:xfrm>
            <a:off x="4149080" y="3062560"/>
            <a:ext cx="2378296" cy="2178472"/>
          </a:xfrm>
          <a:prstGeom prst="rect">
            <a:avLst/>
          </a:prstGeom>
          <a:ln w="57150">
            <a:solidFill>
              <a:srgbClr val="0070C0"/>
            </a:solidFill>
          </a:ln>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2851</TotalTime>
  <Words>746</Words>
  <Application>Microsoft Office PowerPoint</Application>
  <PresentationFormat>A4 210 x 297 mm</PresentationFormat>
  <Paragraphs>63</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ＭＳ Ｐゴシック</vt:lpstr>
      <vt:lpstr>游ゴシック</vt:lpstr>
      <vt:lpstr>游ゴシック</vt:lpstr>
      <vt:lpstr>游ゴシック Light</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TAKABEE</dc:creator>
  <cp:lastModifiedBy>薬局</cp:lastModifiedBy>
  <cp:revision>73</cp:revision>
  <cp:lastPrinted>2025-04-08T08:47:50Z</cp:lastPrinted>
  <dcterms:created xsi:type="dcterms:W3CDTF">2017-04-22T03:54:26Z</dcterms:created>
  <dcterms:modified xsi:type="dcterms:W3CDTF">2025-04-08T09:06:37Z</dcterms:modified>
</cp:coreProperties>
</file>